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65" r:id="rId3"/>
    <p:sldId id="298" r:id="rId4"/>
    <p:sldId id="266"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97"/>
    <p:restoredTop sz="94643"/>
  </p:normalViewPr>
  <p:slideViewPr>
    <p:cSldViewPr>
      <p:cViewPr varScale="1">
        <p:scale>
          <a:sx n="90" d="100"/>
          <a:sy n="90" d="100"/>
        </p:scale>
        <p:origin x="1464"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7C7E3E-0F47-40BD-BB82-177A7CC08C2C}" type="datetimeFigureOut">
              <a:rPr lang="en-GB" smtClean="0"/>
              <a:t>01/05/2018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A59ACF-EB93-42F0-AE2A-78737A7E39BB}" type="slidenum">
              <a:rPr lang="en-GB" smtClean="0"/>
              <a:t>‹#›</a:t>
            </a:fld>
            <a:endParaRPr lang="en-GB"/>
          </a:p>
        </p:txBody>
      </p:sp>
    </p:spTree>
    <p:extLst>
      <p:ext uri="{BB962C8B-B14F-4D97-AF65-F5344CB8AC3E}">
        <p14:creationId xmlns:p14="http://schemas.microsoft.com/office/powerpoint/2010/main" val="1938921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16</a:t>
            </a:fld>
            <a:endParaRPr lang="en-GB"/>
          </a:p>
        </p:txBody>
      </p:sp>
    </p:spTree>
    <p:extLst>
      <p:ext uri="{BB962C8B-B14F-4D97-AF65-F5344CB8AC3E}">
        <p14:creationId xmlns:p14="http://schemas.microsoft.com/office/powerpoint/2010/main" val="1077057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25</a:t>
            </a:fld>
            <a:endParaRPr lang="en-GB"/>
          </a:p>
        </p:txBody>
      </p:sp>
    </p:spTree>
    <p:extLst>
      <p:ext uri="{BB962C8B-B14F-4D97-AF65-F5344CB8AC3E}">
        <p14:creationId xmlns:p14="http://schemas.microsoft.com/office/powerpoint/2010/main" val="1077057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26</a:t>
            </a:fld>
            <a:endParaRPr lang="en-GB"/>
          </a:p>
        </p:txBody>
      </p:sp>
    </p:spTree>
    <p:extLst>
      <p:ext uri="{BB962C8B-B14F-4D97-AF65-F5344CB8AC3E}">
        <p14:creationId xmlns:p14="http://schemas.microsoft.com/office/powerpoint/2010/main" val="1077057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27</a:t>
            </a:fld>
            <a:endParaRPr lang="en-GB"/>
          </a:p>
        </p:txBody>
      </p:sp>
    </p:spTree>
    <p:extLst>
      <p:ext uri="{BB962C8B-B14F-4D97-AF65-F5344CB8AC3E}">
        <p14:creationId xmlns:p14="http://schemas.microsoft.com/office/powerpoint/2010/main" val="1077057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28</a:t>
            </a:fld>
            <a:endParaRPr lang="en-GB"/>
          </a:p>
        </p:txBody>
      </p:sp>
    </p:spTree>
    <p:extLst>
      <p:ext uri="{BB962C8B-B14F-4D97-AF65-F5344CB8AC3E}">
        <p14:creationId xmlns:p14="http://schemas.microsoft.com/office/powerpoint/2010/main" val="1077057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29</a:t>
            </a:fld>
            <a:endParaRPr lang="en-GB"/>
          </a:p>
        </p:txBody>
      </p:sp>
    </p:spTree>
    <p:extLst>
      <p:ext uri="{BB962C8B-B14F-4D97-AF65-F5344CB8AC3E}">
        <p14:creationId xmlns:p14="http://schemas.microsoft.com/office/powerpoint/2010/main" val="1077057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30</a:t>
            </a:fld>
            <a:endParaRPr lang="en-GB"/>
          </a:p>
        </p:txBody>
      </p:sp>
    </p:spTree>
    <p:extLst>
      <p:ext uri="{BB962C8B-B14F-4D97-AF65-F5344CB8AC3E}">
        <p14:creationId xmlns:p14="http://schemas.microsoft.com/office/powerpoint/2010/main" val="1077057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31</a:t>
            </a:fld>
            <a:endParaRPr lang="en-GB"/>
          </a:p>
        </p:txBody>
      </p:sp>
    </p:spTree>
    <p:extLst>
      <p:ext uri="{BB962C8B-B14F-4D97-AF65-F5344CB8AC3E}">
        <p14:creationId xmlns:p14="http://schemas.microsoft.com/office/powerpoint/2010/main" val="1077057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32</a:t>
            </a:fld>
            <a:endParaRPr lang="en-GB"/>
          </a:p>
        </p:txBody>
      </p:sp>
    </p:spTree>
    <p:extLst>
      <p:ext uri="{BB962C8B-B14F-4D97-AF65-F5344CB8AC3E}">
        <p14:creationId xmlns:p14="http://schemas.microsoft.com/office/powerpoint/2010/main" val="1077057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33</a:t>
            </a:fld>
            <a:endParaRPr lang="en-GB"/>
          </a:p>
        </p:txBody>
      </p:sp>
    </p:spTree>
    <p:extLst>
      <p:ext uri="{BB962C8B-B14F-4D97-AF65-F5344CB8AC3E}">
        <p14:creationId xmlns:p14="http://schemas.microsoft.com/office/powerpoint/2010/main" val="1077057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34</a:t>
            </a:fld>
            <a:endParaRPr lang="en-GB"/>
          </a:p>
        </p:txBody>
      </p:sp>
    </p:spTree>
    <p:extLst>
      <p:ext uri="{BB962C8B-B14F-4D97-AF65-F5344CB8AC3E}">
        <p14:creationId xmlns:p14="http://schemas.microsoft.com/office/powerpoint/2010/main" val="1077057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17</a:t>
            </a:fld>
            <a:endParaRPr lang="en-GB"/>
          </a:p>
        </p:txBody>
      </p:sp>
    </p:spTree>
    <p:extLst>
      <p:ext uri="{BB962C8B-B14F-4D97-AF65-F5344CB8AC3E}">
        <p14:creationId xmlns:p14="http://schemas.microsoft.com/office/powerpoint/2010/main" val="107705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18</a:t>
            </a:fld>
            <a:endParaRPr lang="en-GB"/>
          </a:p>
        </p:txBody>
      </p:sp>
    </p:spTree>
    <p:extLst>
      <p:ext uri="{BB962C8B-B14F-4D97-AF65-F5344CB8AC3E}">
        <p14:creationId xmlns:p14="http://schemas.microsoft.com/office/powerpoint/2010/main" val="1077057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19</a:t>
            </a:fld>
            <a:endParaRPr lang="en-GB"/>
          </a:p>
        </p:txBody>
      </p:sp>
    </p:spTree>
    <p:extLst>
      <p:ext uri="{BB962C8B-B14F-4D97-AF65-F5344CB8AC3E}">
        <p14:creationId xmlns:p14="http://schemas.microsoft.com/office/powerpoint/2010/main" val="1077057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20</a:t>
            </a:fld>
            <a:endParaRPr lang="en-GB"/>
          </a:p>
        </p:txBody>
      </p:sp>
    </p:spTree>
    <p:extLst>
      <p:ext uri="{BB962C8B-B14F-4D97-AF65-F5344CB8AC3E}">
        <p14:creationId xmlns:p14="http://schemas.microsoft.com/office/powerpoint/2010/main" val="1077057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21</a:t>
            </a:fld>
            <a:endParaRPr lang="en-GB"/>
          </a:p>
        </p:txBody>
      </p:sp>
    </p:spTree>
    <p:extLst>
      <p:ext uri="{BB962C8B-B14F-4D97-AF65-F5344CB8AC3E}">
        <p14:creationId xmlns:p14="http://schemas.microsoft.com/office/powerpoint/2010/main" val="1077057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22</a:t>
            </a:fld>
            <a:endParaRPr lang="en-GB"/>
          </a:p>
        </p:txBody>
      </p:sp>
    </p:spTree>
    <p:extLst>
      <p:ext uri="{BB962C8B-B14F-4D97-AF65-F5344CB8AC3E}">
        <p14:creationId xmlns:p14="http://schemas.microsoft.com/office/powerpoint/2010/main" val="1077057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23</a:t>
            </a:fld>
            <a:endParaRPr lang="en-GB"/>
          </a:p>
        </p:txBody>
      </p:sp>
    </p:spTree>
    <p:extLst>
      <p:ext uri="{BB962C8B-B14F-4D97-AF65-F5344CB8AC3E}">
        <p14:creationId xmlns:p14="http://schemas.microsoft.com/office/powerpoint/2010/main" val="1077057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A59ACF-EB93-42F0-AE2A-78737A7E39BB}" type="slidenum">
              <a:rPr lang="en-GB" smtClean="0"/>
              <a:t>24</a:t>
            </a:fld>
            <a:endParaRPr lang="en-GB"/>
          </a:p>
        </p:txBody>
      </p:sp>
    </p:spTree>
    <p:extLst>
      <p:ext uri="{BB962C8B-B14F-4D97-AF65-F5344CB8AC3E}">
        <p14:creationId xmlns:p14="http://schemas.microsoft.com/office/powerpoint/2010/main" val="1077057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t>01/05/18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t>01/05/18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t>01/05/18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t>01/05/18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t>01/05/18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F49D355-16BD-4E45-BD9A-5EA878CF7CBD}" type="datetimeFigureOut">
              <a:rPr lang="it-IT" smtClean="0"/>
              <a:t>01/05/18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F49D355-16BD-4E45-BD9A-5EA878CF7CBD}" type="datetimeFigureOut">
              <a:rPr lang="it-IT" smtClean="0"/>
              <a:t>01/05/18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7F49D355-16BD-4E45-BD9A-5EA878CF7CBD}" type="datetimeFigureOut">
              <a:rPr lang="it-IT" smtClean="0"/>
              <a:t>01/05/18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t>01/05/18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t>01/05/18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t>01/05/18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9D355-16BD-4E45-BD9A-5EA878CF7CBD}" type="datetimeFigureOut">
              <a:rPr lang="it-IT" smtClean="0"/>
              <a:t>01/05/18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tmurj.modares.ac.ir/index.php?slc_lang=en&amp;sid=1"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tiff"/><Relationship Id="rId5" Type="http://schemas.openxmlformats.org/officeDocument/2006/relationships/image" Target="file:////Users/Theo/Library/Containers/com.microsoft.Outlook/Data/Library/Caches/Signatures/signature_285228719"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8" Type="http://schemas.openxmlformats.org/officeDocument/2006/relationships/image" Target="file:////Users/Theo/Library/Containers/com.microsoft.Outlook/Data/Library/Caches/Signatures/signature_285228719" TargetMode="External"/><Relationship Id="rId3" Type="http://schemas.openxmlformats.org/officeDocument/2006/relationships/image" Target="../media/image4.jp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tiff"/><Relationship Id="rId5" Type="http://schemas.openxmlformats.org/officeDocument/2006/relationships/hyperlink" Target="mailto:contact@iars.org.uk" TargetMode="External"/><Relationship Id="rId4" Type="http://schemas.openxmlformats.org/officeDocument/2006/relationships/hyperlink" Target="http://www.iars.org.uk/" TargetMode="External"/><Relationship Id="rId9" Type="http://schemas.openxmlformats.org/officeDocument/2006/relationships/image" Target="../media/image22.tiff"/></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0.tiff"/><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3059832" y="1700808"/>
            <a:ext cx="5904656" cy="1440161"/>
          </a:xfrm>
        </p:spPr>
        <p:txBody>
          <a:bodyPr>
            <a:normAutofit fontScale="90000"/>
          </a:bodyPr>
          <a:lstStyle/>
          <a:p>
            <a:pPr algn="l"/>
            <a:br>
              <a:rPr lang="en-GB" dirty="0">
                <a:latin typeface="Frutiger LT Std"/>
              </a:rPr>
            </a:br>
            <a:br>
              <a:rPr lang="en-GB" dirty="0">
                <a:latin typeface="Frutiger LT Std"/>
              </a:rPr>
            </a:br>
            <a:br>
              <a:rPr lang="en-GB" dirty="0">
                <a:latin typeface="Frutiger LT Std"/>
              </a:rPr>
            </a:br>
            <a:br>
              <a:rPr lang="en-GB" dirty="0">
                <a:latin typeface="Frutiger LT Std"/>
              </a:rPr>
            </a:br>
            <a:br>
              <a:rPr lang="en-GB" dirty="0">
                <a:latin typeface="Frutiger LT Std"/>
              </a:rPr>
            </a:br>
            <a:br>
              <a:rPr lang="en-GB" dirty="0">
                <a:latin typeface="Frutiger LT Std"/>
              </a:rPr>
            </a:br>
            <a:r>
              <a:rPr lang="en-GB" sz="3600" b="1" dirty="0">
                <a:latin typeface="Frutiger LT Std"/>
              </a:rPr>
              <a:t>Restorative Justice &amp; Radicalisation: From theory to practice</a:t>
            </a:r>
            <a:br>
              <a:rPr lang="en-GB" dirty="0">
                <a:latin typeface="Frutiger LT Std"/>
              </a:rPr>
            </a:br>
            <a:r>
              <a:rPr lang="en-GB" sz="2200" b="1" i="1" dirty="0">
                <a:hlinkClick r:id="rId3"/>
              </a:rPr>
              <a:t>2nd Biennial International conference on Restorative Justice</a:t>
            </a:r>
            <a:r>
              <a:rPr lang="en-GB" sz="2200" b="1" i="1" dirty="0"/>
              <a:t>, Tehran, Iran (4-5 May 2018)</a:t>
            </a:r>
            <a:br>
              <a:rPr lang="en-GB" sz="2200" dirty="0"/>
            </a:br>
            <a:br>
              <a:rPr lang="en-GB" dirty="0">
                <a:latin typeface="Frutiger LT Std"/>
              </a:rPr>
            </a:br>
            <a:r>
              <a:rPr lang="it-IT" sz="2700" b="1" dirty="0">
                <a:solidFill>
                  <a:schemeClr val="bg1"/>
                </a:solidFill>
                <a:latin typeface="Calvert MT" panose="02040804020105020204" pitchFamily="18" charset="0"/>
              </a:rPr>
              <a:t>Dr. Theo Gavrielides</a:t>
            </a:r>
            <a:br>
              <a:rPr lang="it-IT" sz="2200" b="1" dirty="0">
                <a:solidFill>
                  <a:schemeClr val="bg1"/>
                </a:solidFill>
                <a:latin typeface="Calvert MT" panose="02040804020105020204" pitchFamily="18" charset="0"/>
              </a:rPr>
            </a:br>
            <a:r>
              <a:rPr lang="it-IT" sz="2200" b="1" dirty="0">
                <a:latin typeface="Calvert MT" panose="02040804020105020204" pitchFamily="18" charset="0"/>
              </a:rPr>
              <a:t>Founder &amp; </a:t>
            </a:r>
            <a:r>
              <a:rPr lang="it-IT" sz="2200" b="1" dirty="0" err="1">
                <a:latin typeface="Calvert MT" panose="02040804020105020204" pitchFamily="18" charset="0"/>
              </a:rPr>
              <a:t>Director</a:t>
            </a:r>
            <a:br>
              <a:rPr lang="it-IT" sz="2200" b="1" dirty="0">
                <a:latin typeface="Calvert MT" panose="02040804020105020204" pitchFamily="18" charset="0"/>
              </a:rPr>
            </a:br>
            <a:r>
              <a:rPr lang="it-IT" sz="2200" b="1" dirty="0">
                <a:latin typeface="Calvert MT" panose="02040804020105020204" pitchFamily="18" charset="0"/>
              </a:rPr>
              <a:t>IARS International </a:t>
            </a:r>
            <a:r>
              <a:rPr lang="it-IT" sz="2200" b="1" dirty="0" err="1">
                <a:latin typeface="Calvert MT" panose="02040804020105020204" pitchFamily="18" charset="0"/>
              </a:rPr>
              <a:t>Institute</a:t>
            </a:r>
            <a:br>
              <a:rPr lang="it-IT" sz="2200" b="1" dirty="0">
                <a:latin typeface="Calvert MT" panose="02040804020105020204" pitchFamily="18" charset="0"/>
              </a:rPr>
            </a:br>
            <a:r>
              <a:rPr lang="it-IT" sz="2200" b="1" dirty="0">
                <a:latin typeface="Calvert MT" panose="02040804020105020204" pitchFamily="18" charset="0"/>
              </a:rPr>
              <a:t>RJ4All </a:t>
            </a:r>
            <a:r>
              <a:rPr lang="it-IT" sz="2200" b="1" dirty="0" err="1">
                <a:latin typeface="Calvert MT" panose="02040804020105020204" pitchFamily="18" charset="0"/>
              </a:rPr>
              <a:t>Institute</a:t>
            </a:r>
            <a:br>
              <a:rPr lang="it-IT" sz="2200" b="1" dirty="0">
                <a:latin typeface="Calvert MT" panose="02040804020105020204" pitchFamily="18" charset="0"/>
              </a:rPr>
            </a:br>
            <a:r>
              <a:rPr lang="it-IT" sz="2200" b="1" dirty="0">
                <a:latin typeface="Calvert MT" panose="02040804020105020204" pitchFamily="18" charset="0"/>
              </a:rPr>
              <a:t>YEIP</a:t>
            </a:r>
            <a:br>
              <a:rPr lang="it-IT" sz="2200" b="1" dirty="0">
                <a:latin typeface="Calvert MT" panose="02040804020105020204" pitchFamily="18" charset="0"/>
              </a:rPr>
            </a:br>
            <a:br>
              <a:rPr lang="it-IT" sz="1800" dirty="0">
                <a:solidFill>
                  <a:schemeClr val="bg1"/>
                </a:solidFill>
                <a:latin typeface="Calvert MT" panose="02040804020105020204" pitchFamily="18" charset="0"/>
              </a:rPr>
            </a:br>
            <a:endParaRPr lang="it-IT" sz="1800" dirty="0">
              <a:solidFill>
                <a:schemeClr val="bg1"/>
              </a:solidFill>
              <a:latin typeface="Calvert MT" panose="02040804020105020204" pitchFamily="18" charset="0"/>
            </a:endParaRPr>
          </a:p>
        </p:txBody>
      </p:sp>
      <p:pic>
        <p:nvPicPr>
          <p:cNvPr id="1027" name="Picture 1" descr="cid:image001.png@01D34FBC.6D2A6FE0">
            <a:extLst>
              <a:ext uri="{FF2B5EF4-FFF2-40B4-BE49-F238E27FC236}">
                <a16:creationId xmlns:a16="http://schemas.microsoft.com/office/drawing/2014/main" id="{2B464880-25F2-444A-AFD4-E412A6AD9C28}"/>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355976" y="5945235"/>
            <a:ext cx="3265165" cy="7707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B96517-C161-EC43-9A4E-66747C9A0D8C}"/>
              </a:ext>
            </a:extLst>
          </p:cNvPr>
          <p:cNvPicPr>
            <a:picLocks noChangeAspect="1"/>
          </p:cNvPicPr>
          <p:nvPr/>
        </p:nvPicPr>
        <p:blipFill>
          <a:blip r:embed="rId6"/>
          <a:stretch>
            <a:fillRect/>
          </a:stretch>
        </p:blipFill>
        <p:spPr>
          <a:xfrm>
            <a:off x="7795964" y="5360973"/>
            <a:ext cx="1168524" cy="1168524"/>
          </a:xfrm>
          <a:prstGeom prst="rect">
            <a:avLst/>
          </a:prstGeom>
        </p:spPr>
      </p:pic>
    </p:spTree>
    <p:extLst>
      <p:ext uri="{BB962C8B-B14F-4D97-AF65-F5344CB8AC3E}">
        <p14:creationId xmlns:p14="http://schemas.microsoft.com/office/powerpoint/2010/main" val="393981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13" name="TextBox 1"/>
          <p:cNvSpPr txBox="1">
            <a:spLocks noChangeArrowheads="1"/>
          </p:cNvSpPr>
          <p:nvPr/>
        </p:nvSpPr>
        <p:spPr bwMode="auto">
          <a:xfrm>
            <a:off x="174161" y="261363"/>
            <a:ext cx="849087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Lets take a step back </a:t>
            </a:r>
            <a:r>
              <a:rPr lang="mr-IN" altLang="en-US" dirty="0"/>
              <a:t>–</a:t>
            </a:r>
            <a:r>
              <a:rPr lang="en-GB" altLang="en-US" dirty="0"/>
              <a:t> how did we get here in the first place?</a:t>
            </a:r>
          </a:p>
        </p:txBody>
      </p:sp>
      <p:sp>
        <p:nvSpPr>
          <p:cNvPr id="14" name="Rectangle 13"/>
          <p:cNvSpPr/>
          <p:nvPr/>
        </p:nvSpPr>
        <p:spPr>
          <a:xfrm>
            <a:off x="395536" y="2132855"/>
            <a:ext cx="8538110" cy="4401205"/>
          </a:xfrm>
          <a:prstGeom prst="rect">
            <a:avLst/>
          </a:prstGeom>
        </p:spPr>
        <p:txBody>
          <a:bodyPr wrap="square">
            <a:spAutoFit/>
          </a:bodyPr>
          <a:lstStyle/>
          <a:p>
            <a:r>
              <a:rPr lang="en-US" sz="2800" dirty="0"/>
              <a:t>The ideologies that provide inspiration for extremist groups:</a:t>
            </a:r>
          </a:p>
          <a:p>
            <a:endParaRPr lang="en-US" sz="2800" dirty="0"/>
          </a:p>
          <a:p>
            <a:pPr marL="457200" indent="-457200">
              <a:buFont typeface="Arial" charset="0"/>
              <a:buChar char="•"/>
            </a:pPr>
            <a:r>
              <a:rPr lang="en-US" sz="2800" dirty="0"/>
              <a:t>religious inspired extremism</a:t>
            </a:r>
          </a:p>
          <a:p>
            <a:pPr marL="457200" indent="-457200">
              <a:buFont typeface="Arial" charset="0"/>
              <a:buChar char="•"/>
            </a:pPr>
            <a:r>
              <a:rPr lang="en-US" sz="2800" dirty="0"/>
              <a:t>left wing</a:t>
            </a:r>
          </a:p>
          <a:p>
            <a:pPr marL="457200" indent="-457200">
              <a:buFont typeface="Arial" charset="0"/>
              <a:buChar char="•"/>
            </a:pPr>
            <a:r>
              <a:rPr lang="en-US" sz="2800" dirty="0"/>
              <a:t>anarchist</a:t>
            </a:r>
          </a:p>
          <a:p>
            <a:pPr marL="457200" indent="-457200">
              <a:buFont typeface="Arial" charset="0"/>
              <a:buChar char="•"/>
            </a:pPr>
            <a:r>
              <a:rPr lang="en-US" sz="2800" dirty="0"/>
              <a:t>right wing</a:t>
            </a:r>
          </a:p>
          <a:p>
            <a:pPr marL="457200" indent="-457200">
              <a:buFont typeface="Arial" charset="0"/>
              <a:buChar char="•"/>
            </a:pPr>
            <a:r>
              <a:rPr lang="en-US" sz="2800" dirty="0"/>
              <a:t>nationalist and separatist ideologies</a:t>
            </a:r>
          </a:p>
          <a:p>
            <a:pPr marL="514350" lvl="0" indent="-514350">
              <a:buFont typeface="+mj-lt"/>
              <a:buAutoNum type="arabicPeriod"/>
            </a:pPr>
            <a:endParaRPr lang="en-GB" sz="2800" dirty="0"/>
          </a:p>
          <a:p>
            <a:pPr marL="514350" lvl="0" indent="-514350">
              <a:buFont typeface="+mj-lt"/>
              <a:buAutoNum type="arabicPeriod"/>
            </a:pPr>
            <a:endParaRPr lang="en-GB" sz="2800" dirty="0"/>
          </a:p>
        </p:txBody>
      </p:sp>
    </p:spTree>
    <p:extLst>
      <p:ext uri="{BB962C8B-B14F-4D97-AF65-F5344CB8AC3E}">
        <p14:creationId xmlns:p14="http://schemas.microsoft.com/office/powerpoint/2010/main" val="738238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5" name="TextBox 1"/>
          <p:cNvSpPr txBox="1">
            <a:spLocks noChangeArrowheads="1"/>
          </p:cNvSpPr>
          <p:nvPr/>
        </p:nvSpPr>
        <p:spPr bwMode="auto">
          <a:xfrm>
            <a:off x="174161" y="261363"/>
            <a:ext cx="553910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The new face of terror since September 11</a:t>
            </a:r>
          </a:p>
        </p:txBody>
      </p:sp>
      <p:sp>
        <p:nvSpPr>
          <p:cNvPr id="6" name="Rectangle 5"/>
          <p:cNvSpPr/>
          <p:nvPr/>
        </p:nvSpPr>
        <p:spPr>
          <a:xfrm>
            <a:off x="173615" y="2132855"/>
            <a:ext cx="6263586" cy="3970318"/>
          </a:xfrm>
          <a:prstGeom prst="rect">
            <a:avLst/>
          </a:prstGeom>
        </p:spPr>
        <p:txBody>
          <a:bodyPr wrap="square">
            <a:spAutoFit/>
          </a:bodyPr>
          <a:lstStyle/>
          <a:p>
            <a:pPr marL="514350" lvl="0" indent="-514350">
              <a:buFont typeface="+mj-lt"/>
              <a:buAutoNum type="arabicPeriod"/>
            </a:pPr>
            <a:r>
              <a:rPr lang="en-US" sz="2800" dirty="0"/>
              <a:t>Terrorists are no longer seen to be acting alone.</a:t>
            </a:r>
            <a:r>
              <a:rPr lang="en-GB" sz="2800" dirty="0"/>
              <a:t> Terrorist </a:t>
            </a:r>
            <a:r>
              <a:rPr lang="en-US" sz="2800" dirty="0"/>
              <a:t>powerful networks do exist</a:t>
            </a:r>
            <a:r>
              <a:rPr lang="en-GB" sz="2800" dirty="0"/>
              <a:t>.</a:t>
            </a:r>
          </a:p>
          <a:p>
            <a:pPr marL="514350" lvl="0" indent="-514350">
              <a:buFont typeface="+mj-lt"/>
              <a:buAutoNum type="arabicPeriod"/>
            </a:pPr>
            <a:r>
              <a:rPr lang="en-US" sz="2800" dirty="0"/>
              <a:t>The use of weapons of mass destruction is possible including nuclear and biological weapons</a:t>
            </a:r>
            <a:r>
              <a:rPr lang="en-GB" sz="2800" dirty="0"/>
              <a:t> </a:t>
            </a:r>
          </a:p>
          <a:p>
            <a:pPr marL="514350" lvl="0" indent="-514350">
              <a:buFont typeface="+mj-lt"/>
              <a:buAutoNum type="arabicPeriod"/>
            </a:pPr>
            <a:r>
              <a:rPr lang="en-US" sz="2800" dirty="0"/>
              <a:t>Terrorism as an act cannot be confined by time, place or nation.</a:t>
            </a:r>
            <a:r>
              <a:rPr lang="en-GB" sz="2800" dirty="0"/>
              <a:t> </a:t>
            </a:r>
          </a:p>
          <a:p>
            <a:pPr marL="514350" lvl="0" indent="-514350">
              <a:buFont typeface="+mj-lt"/>
              <a:buAutoNum type="arabicPeriod"/>
            </a:pPr>
            <a:endParaRPr lang="en-GB" sz="2800" dirty="0"/>
          </a:p>
        </p:txBody>
      </p:sp>
      <p:pic>
        <p:nvPicPr>
          <p:cNvPr id="7" name="Picture 6"/>
          <p:cNvPicPr>
            <a:picLocks noChangeAspect="1"/>
          </p:cNvPicPr>
          <p:nvPr/>
        </p:nvPicPr>
        <p:blipFill>
          <a:blip r:embed="rId3"/>
          <a:stretch>
            <a:fillRect/>
          </a:stretch>
        </p:blipFill>
        <p:spPr>
          <a:xfrm>
            <a:off x="5847460" y="1772816"/>
            <a:ext cx="3247402" cy="2848769"/>
          </a:xfrm>
          <a:prstGeom prst="rect">
            <a:avLst/>
          </a:prstGeom>
        </p:spPr>
      </p:pic>
    </p:spTree>
    <p:extLst>
      <p:ext uri="{BB962C8B-B14F-4D97-AF65-F5344CB8AC3E}">
        <p14:creationId xmlns:p14="http://schemas.microsoft.com/office/powerpoint/2010/main" val="1194069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8" name="TextBox 1"/>
          <p:cNvSpPr txBox="1">
            <a:spLocks noChangeArrowheads="1"/>
          </p:cNvSpPr>
          <p:nvPr/>
        </p:nvSpPr>
        <p:spPr bwMode="auto">
          <a:xfrm>
            <a:off x="323528" y="764703"/>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A role for restorative justice? Really?</a:t>
            </a:r>
          </a:p>
        </p:txBody>
      </p:sp>
      <p:sp>
        <p:nvSpPr>
          <p:cNvPr id="9" name="Rectangle 8"/>
          <p:cNvSpPr/>
          <p:nvPr/>
        </p:nvSpPr>
        <p:spPr>
          <a:xfrm>
            <a:off x="204287" y="1772816"/>
            <a:ext cx="8538110" cy="4832092"/>
          </a:xfrm>
          <a:prstGeom prst="rect">
            <a:avLst/>
          </a:prstGeom>
        </p:spPr>
        <p:txBody>
          <a:bodyPr wrap="square">
            <a:spAutoFit/>
          </a:bodyPr>
          <a:lstStyle/>
          <a:p>
            <a:pPr algn="ctr"/>
            <a:r>
              <a:rPr lang="en-GB" sz="2800" dirty="0"/>
              <a:t>Sometimes, one must accept that priority for public security can  overrule the pursuit of a restorative response.</a:t>
            </a:r>
          </a:p>
          <a:p>
            <a:endParaRPr lang="en-GB" sz="2800" dirty="0"/>
          </a:p>
          <a:p>
            <a:endParaRPr lang="en-GB" sz="2800" dirty="0"/>
          </a:p>
          <a:p>
            <a:pPr algn="ctr"/>
            <a:r>
              <a:rPr lang="en-GB" sz="2800" dirty="0"/>
              <a:t>Is this where even Nils Christie (1981) accepted ‘absolute</a:t>
            </a:r>
          </a:p>
          <a:p>
            <a:pPr algn="ctr"/>
            <a:r>
              <a:rPr lang="en-GB" sz="2800" dirty="0"/>
              <a:t>punishment’  to express the massive grief and mourning after terrible crimes?</a:t>
            </a:r>
          </a:p>
          <a:p>
            <a:endParaRPr lang="en-GB" sz="2800" dirty="0"/>
          </a:p>
          <a:p>
            <a:pPr marL="514350" lvl="0" indent="-514350">
              <a:buFont typeface="+mj-lt"/>
              <a:buAutoNum type="arabicPeriod"/>
            </a:pPr>
            <a:endParaRPr lang="en-GB" sz="2800" dirty="0"/>
          </a:p>
          <a:p>
            <a:pPr marL="514350" lvl="0" indent="-514350">
              <a:buFont typeface="+mj-lt"/>
              <a:buAutoNum type="arabicPeriod"/>
            </a:pPr>
            <a:endParaRPr lang="en-GB" sz="2800" dirty="0"/>
          </a:p>
        </p:txBody>
      </p:sp>
    </p:spTree>
    <p:extLst>
      <p:ext uri="{BB962C8B-B14F-4D97-AF65-F5344CB8AC3E}">
        <p14:creationId xmlns:p14="http://schemas.microsoft.com/office/powerpoint/2010/main" val="3819947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5" name="TextBox 1"/>
          <p:cNvSpPr txBox="1">
            <a:spLocks noChangeArrowheads="1"/>
          </p:cNvSpPr>
          <p:nvPr/>
        </p:nvSpPr>
        <p:spPr bwMode="auto">
          <a:xfrm>
            <a:off x="174161" y="261363"/>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The actual reality - kindness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4851" y="1332970"/>
            <a:ext cx="3057949" cy="2293462"/>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1837" y="941474"/>
            <a:ext cx="3112387" cy="21454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851" y="4077072"/>
            <a:ext cx="3362072" cy="252155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0660" y="3264748"/>
            <a:ext cx="3603564" cy="2425700"/>
          </a:xfrm>
          <a:prstGeom prst="rect">
            <a:avLst/>
          </a:prstGeom>
        </p:spPr>
      </p:pic>
    </p:spTree>
    <p:extLst>
      <p:ext uri="{BB962C8B-B14F-4D97-AF65-F5344CB8AC3E}">
        <p14:creationId xmlns:p14="http://schemas.microsoft.com/office/powerpoint/2010/main" val="2980524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9" name="TextBox 1"/>
          <p:cNvSpPr txBox="1">
            <a:spLocks noChangeArrowheads="1"/>
          </p:cNvSpPr>
          <p:nvPr/>
        </p:nvSpPr>
        <p:spPr bwMode="auto">
          <a:xfrm>
            <a:off x="174161" y="261363"/>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The actual reality - kindness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0" y="1844824"/>
            <a:ext cx="2209800" cy="4236467"/>
          </a:xfrm>
          <a:prstGeom prst="rect">
            <a:avLst/>
          </a:prstGeom>
        </p:spPr>
      </p:pic>
      <p:sp>
        <p:nvSpPr>
          <p:cNvPr id="13" name="TextBox 12"/>
          <p:cNvSpPr txBox="1"/>
          <p:nvPr/>
        </p:nvSpPr>
        <p:spPr>
          <a:xfrm>
            <a:off x="2244700" y="1772816"/>
            <a:ext cx="6825060" cy="4124206"/>
          </a:xfrm>
          <a:prstGeom prst="rect">
            <a:avLst/>
          </a:prstGeom>
          <a:noFill/>
        </p:spPr>
        <p:txBody>
          <a:bodyPr wrap="square" rtlCol="0">
            <a:spAutoFit/>
          </a:bodyPr>
          <a:lstStyle/>
          <a:p>
            <a:pPr algn="ctr"/>
            <a:r>
              <a:rPr lang="en-US" sz="1600" dirty="0"/>
              <a:t>Over 1,000 phone calls were made within ten minutes of the first plane hitting Twin Towers. Some of the people who lost their lives that day were able to send one last message to the outside world.  From flight attendants to World Trade Centre employees, firemen to the terrorists themselves:</a:t>
            </a:r>
          </a:p>
          <a:p>
            <a:pPr algn="ctr"/>
            <a:endParaRPr lang="en-US" dirty="0"/>
          </a:p>
          <a:p>
            <a:pPr algn="ctr"/>
            <a:r>
              <a:rPr lang="en-US" b="1" i="1" dirty="0"/>
              <a:t>“You </a:t>
            </a:r>
            <a:r>
              <a:rPr lang="en-US" b="1" i="1" dirty="0" err="1"/>
              <a:t>gotta</a:t>
            </a:r>
            <a:r>
              <a:rPr lang="en-US" b="1" i="1" dirty="0"/>
              <a:t> think positive, because you </a:t>
            </a:r>
            <a:r>
              <a:rPr lang="en-US" b="1" i="1" dirty="0" err="1"/>
              <a:t>gotta</a:t>
            </a:r>
            <a:r>
              <a:rPr lang="en-US" b="1" i="1" dirty="0"/>
              <a:t> help each other get off the floor”</a:t>
            </a:r>
          </a:p>
          <a:p>
            <a:pPr algn="ctr"/>
            <a:br>
              <a:rPr lang="en-US" b="1" i="1" dirty="0"/>
            </a:br>
            <a:r>
              <a:rPr lang="en-US" b="1" dirty="0"/>
              <a:t>“Hi baby. You have to listen to me carefully. I’m on a plane that’s been hijacked </a:t>
            </a:r>
            <a:r>
              <a:rPr lang="mr-IN" b="1" dirty="0"/>
              <a:t>…</a:t>
            </a:r>
            <a:r>
              <a:rPr lang="en-GB" b="1" dirty="0"/>
              <a:t> I</a:t>
            </a:r>
            <a:r>
              <a:rPr lang="en-US" b="1" dirty="0"/>
              <a:t> want to tell you that I love you. Please tell my children that I love them very much”</a:t>
            </a:r>
          </a:p>
          <a:p>
            <a:pPr algn="ctr"/>
            <a:endParaRPr lang="en-US" b="1" dirty="0"/>
          </a:p>
          <a:p>
            <a:pPr algn="ctr"/>
            <a:r>
              <a:rPr lang="en-US" b="1" dirty="0"/>
              <a:t>“There’s three guys, they’ve hijacked the plane… we’re turned around and I heard that there’s planes that have been flown into the World Trade Centre. I hope to see your face again, baby. I love you. </a:t>
            </a:r>
            <a:r>
              <a:rPr lang="en-US" b="1" i="1" dirty="0"/>
              <a:t>Bye.”</a:t>
            </a:r>
            <a:endParaRPr lang="en-US" b="1" dirty="0"/>
          </a:p>
        </p:txBody>
      </p:sp>
    </p:spTree>
    <p:extLst>
      <p:ext uri="{BB962C8B-B14F-4D97-AF65-F5344CB8AC3E}">
        <p14:creationId xmlns:p14="http://schemas.microsoft.com/office/powerpoint/2010/main" val="160548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6" name="TextBox 1"/>
          <p:cNvSpPr txBox="1">
            <a:spLocks noChangeArrowheads="1"/>
          </p:cNvSpPr>
          <p:nvPr/>
        </p:nvSpPr>
        <p:spPr bwMode="auto">
          <a:xfrm>
            <a:off x="298753" y="692696"/>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Yes, really! </a:t>
            </a:r>
          </a:p>
        </p:txBody>
      </p:sp>
      <p:sp>
        <p:nvSpPr>
          <p:cNvPr id="7" name="Rectangle 6"/>
          <p:cNvSpPr/>
          <p:nvPr/>
        </p:nvSpPr>
        <p:spPr>
          <a:xfrm>
            <a:off x="251520" y="1916832"/>
            <a:ext cx="8538110" cy="3970318"/>
          </a:xfrm>
          <a:prstGeom prst="rect">
            <a:avLst/>
          </a:prstGeom>
        </p:spPr>
        <p:txBody>
          <a:bodyPr wrap="square">
            <a:spAutoFit/>
          </a:bodyPr>
          <a:lstStyle/>
          <a:p>
            <a:pPr lvl="0"/>
            <a:r>
              <a:rPr lang="mr-IN" sz="2800" dirty="0"/>
              <a:t>…</a:t>
            </a:r>
            <a:r>
              <a:rPr lang="en-GB" sz="2800" dirty="0"/>
              <a:t> but before we make such a claim, I must ask:</a:t>
            </a:r>
          </a:p>
          <a:p>
            <a:pPr lvl="0"/>
            <a:endParaRPr lang="en-GB" sz="2800" dirty="0"/>
          </a:p>
          <a:p>
            <a:pPr marL="457200" lvl="0" indent="-457200">
              <a:buFont typeface="Wingdings" charset="2"/>
              <a:buChar char="ü"/>
            </a:pPr>
            <a:r>
              <a:rPr lang="en-GB" sz="2800" dirty="0"/>
              <a:t>Who is the “victim”?</a:t>
            </a:r>
          </a:p>
          <a:p>
            <a:pPr marL="457200" lvl="0" indent="-457200">
              <a:buFont typeface="Wingdings" charset="2"/>
              <a:buChar char="ü"/>
            </a:pPr>
            <a:endParaRPr lang="en-GB" sz="2800" dirty="0"/>
          </a:p>
          <a:p>
            <a:pPr marL="457200" lvl="0" indent="-457200">
              <a:buFont typeface="Wingdings" charset="2"/>
              <a:buChar char="ü"/>
            </a:pPr>
            <a:r>
              <a:rPr lang="en-GB" sz="2800" dirty="0"/>
              <a:t>Who is the “offender”?</a:t>
            </a:r>
          </a:p>
          <a:p>
            <a:pPr marL="457200" lvl="0" indent="-457200">
              <a:buFont typeface="Wingdings" charset="2"/>
              <a:buChar char="ü"/>
            </a:pPr>
            <a:endParaRPr lang="en-GB" sz="2800" dirty="0"/>
          </a:p>
          <a:p>
            <a:pPr marL="457200" lvl="0" indent="-457200">
              <a:buFont typeface="Wingdings" charset="2"/>
              <a:buChar char="ü"/>
            </a:pPr>
            <a:r>
              <a:rPr lang="en-GB" sz="2800" dirty="0"/>
              <a:t>What are we restoring?</a:t>
            </a:r>
          </a:p>
          <a:p>
            <a:pPr marL="514350" lvl="0" indent="-514350">
              <a:buFont typeface="+mj-lt"/>
              <a:buAutoNum type="arabicPeriod"/>
            </a:pPr>
            <a:endParaRPr lang="en-GB" sz="2800" dirty="0"/>
          </a:p>
          <a:p>
            <a:pPr marL="514350" lvl="0" indent="-514350">
              <a:buFont typeface="+mj-lt"/>
              <a:buAutoNum type="arabicPeriod"/>
            </a:pPr>
            <a:endParaRPr lang="en-GB" sz="2800" dirty="0"/>
          </a:p>
        </p:txBody>
      </p:sp>
    </p:spTree>
    <p:extLst>
      <p:ext uri="{BB962C8B-B14F-4D97-AF65-F5344CB8AC3E}">
        <p14:creationId xmlns:p14="http://schemas.microsoft.com/office/powerpoint/2010/main" val="2158611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5" name="TextBox 1"/>
          <p:cNvSpPr txBox="1">
            <a:spLocks noChangeArrowheads="1"/>
          </p:cNvSpPr>
          <p:nvPr/>
        </p:nvSpPr>
        <p:spPr bwMode="auto">
          <a:xfrm>
            <a:off x="478121" y="692696"/>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The five victims of terror</a:t>
            </a:r>
          </a:p>
        </p:txBody>
      </p:sp>
      <p:sp>
        <p:nvSpPr>
          <p:cNvPr id="8" name="Rectangle 7"/>
          <p:cNvSpPr/>
          <p:nvPr/>
        </p:nvSpPr>
        <p:spPr>
          <a:xfrm>
            <a:off x="208457" y="1700808"/>
            <a:ext cx="8785604" cy="4708981"/>
          </a:xfrm>
          <a:prstGeom prst="rect">
            <a:avLst/>
          </a:prstGeom>
        </p:spPr>
        <p:txBody>
          <a:bodyPr wrap="square">
            <a:spAutoFit/>
          </a:bodyPr>
          <a:lstStyle/>
          <a:p>
            <a:pPr marL="342900" indent="-342900">
              <a:buFont typeface="Wingdings" charset="2"/>
              <a:buChar char="Ø"/>
            </a:pPr>
            <a:r>
              <a:rPr lang="en-GB" sz="2000" b="1" dirty="0"/>
              <a:t>Primary victims: </a:t>
            </a:r>
            <a:r>
              <a:rPr lang="en-GB" sz="2000" dirty="0"/>
              <a:t>those who have been victimised physically</a:t>
            </a:r>
          </a:p>
          <a:p>
            <a:pPr marL="342900" indent="-342900">
              <a:buFont typeface="Wingdings" charset="2"/>
              <a:buChar char="Ø"/>
            </a:pPr>
            <a:endParaRPr lang="en-GB" sz="2000" dirty="0"/>
          </a:p>
          <a:p>
            <a:pPr marL="342900" indent="-342900">
              <a:buFont typeface="Wingdings" charset="2"/>
              <a:buChar char="Ø"/>
            </a:pPr>
            <a:r>
              <a:rPr lang="en-GB" sz="2000" b="1" dirty="0"/>
              <a:t>Collateral victims</a:t>
            </a:r>
            <a:r>
              <a:rPr lang="en-GB" sz="2000" dirty="0"/>
              <a:t>: those who have witnessed the attack and are not physically wounded, but still might suffer from traumatic consequences</a:t>
            </a:r>
          </a:p>
          <a:p>
            <a:pPr marL="342900" indent="-342900">
              <a:buFont typeface="Wingdings" charset="2"/>
              <a:buChar char="Ø"/>
            </a:pPr>
            <a:endParaRPr lang="en-GB" sz="2000" dirty="0"/>
          </a:p>
          <a:p>
            <a:pPr marL="342900" indent="-342900">
              <a:buFont typeface="Wingdings" charset="2"/>
              <a:buChar char="Ø"/>
            </a:pPr>
            <a:r>
              <a:rPr lang="en-GB" sz="2000" b="1" dirty="0"/>
              <a:t>Secondary victims: </a:t>
            </a:r>
            <a:r>
              <a:rPr lang="en-GB" sz="2000" dirty="0"/>
              <a:t>family members (relatives) and those who are very close (intimate friends, close colleagues, etc.) to the primary victims</a:t>
            </a:r>
          </a:p>
          <a:p>
            <a:pPr marL="342900" indent="-342900">
              <a:buFont typeface="Wingdings" charset="2"/>
              <a:buChar char="Ø"/>
            </a:pPr>
            <a:endParaRPr lang="en-GB" sz="2000" dirty="0"/>
          </a:p>
          <a:p>
            <a:pPr marL="342900" indent="-342900">
              <a:buFont typeface="Wingdings" charset="2"/>
              <a:buChar char="Ø"/>
            </a:pPr>
            <a:r>
              <a:rPr lang="en-GB" sz="2000" b="1" dirty="0"/>
              <a:t>Tertiary/ vicarious victims: </a:t>
            </a:r>
            <a:r>
              <a:rPr lang="en-GB" sz="2000" dirty="0"/>
              <a:t>those who feel affected and concerned by what happened (the ‘public’)</a:t>
            </a:r>
          </a:p>
          <a:p>
            <a:pPr marL="342900" indent="-342900">
              <a:buFont typeface="Wingdings" charset="2"/>
              <a:buChar char="Ø"/>
            </a:pPr>
            <a:endParaRPr lang="en-GB" sz="2000" dirty="0"/>
          </a:p>
          <a:p>
            <a:pPr marL="342900" indent="-342900">
              <a:buFont typeface="Wingdings" charset="2"/>
              <a:buChar char="Ø"/>
            </a:pPr>
            <a:r>
              <a:rPr lang="en-GB" sz="2000" b="1" dirty="0"/>
              <a:t>The forgotten victims</a:t>
            </a:r>
            <a:r>
              <a:rPr lang="en-GB" sz="2000" dirty="0"/>
              <a:t>: the relatives of the offenders and their community. They are terrified by what their son/brother/ neighbour has done and they fear undergoing ‘collateral’ stigmatisation.</a:t>
            </a:r>
            <a:endParaRPr lang="en-GB" dirty="0"/>
          </a:p>
          <a:p>
            <a:pPr marL="514350" lvl="0" indent="-514350">
              <a:buFont typeface="+mj-lt"/>
              <a:buAutoNum type="arabicPeriod"/>
            </a:pPr>
            <a:endParaRPr lang="en-GB" sz="2000" dirty="0"/>
          </a:p>
        </p:txBody>
      </p:sp>
    </p:spTree>
    <p:extLst>
      <p:ext uri="{BB962C8B-B14F-4D97-AF65-F5344CB8AC3E}">
        <p14:creationId xmlns:p14="http://schemas.microsoft.com/office/powerpoint/2010/main" val="38998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6" name="TextBox 1"/>
          <p:cNvSpPr txBox="1">
            <a:spLocks noChangeArrowheads="1"/>
          </p:cNvSpPr>
          <p:nvPr/>
        </p:nvSpPr>
        <p:spPr bwMode="auto">
          <a:xfrm>
            <a:off x="323528" y="692696"/>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The target</a:t>
            </a:r>
          </a:p>
        </p:txBody>
      </p:sp>
      <p:sp>
        <p:nvSpPr>
          <p:cNvPr id="7" name="Rectangle 6"/>
          <p:cNvSpPr/>
          <p:nvPr/>
        </p:nvSpPr>
        <p:spPr>
          <a:xfrm>
            <a:off x="187591" y="1628800"/>
            <a:ext cx="8608888" cy="4524315"/>
          </a:xfrm>
          <a:prstGeom prst="rect">
            <a:avLst/>
          </a:prstGeom>
        </p:spPr>
        <p:txBody>
          <a:bodyPr wrap="square">
            <a:spAutoFit/>
          </a:bodyPr>
          <a:lstStyle/>
          <a:p>
            <a:pPr marL="342900" indent="-342900">
              <a:buFont typeface="Wingdings" charset="2"/>
              <a:buChar char="Ø"/>
            </a:pPr>
            <a:r>
              <a:rPr lang="en-GB" sz="2400" dirty="0"/>
              <a:t>The essential victim (target) is the vicarious victim i.e. the public</a:t>
            </a:r>
          </a:p>
          <a:p>
            <a:pPr marL="342900" indent="-342900">
              <a:buFont typeface="Wingdings" charset="2"/>
              <a:buChar char="Ø"/>
            </a:pPr>
            <a:endParaRPr lang="en-GB" sz="2400" dirty="0"/>
          </a:p>
          <a:p>
            <a:pPr marL="342900" indent="-342900">
              <a:buFont typeface="Wingdings" charset="2"/>
              <a:buChar char="Ø"/>
            </a:pPr>
            <a:r>
              <a:rPr lang="en-GB" sz="2400" dirty="0"/>
              <a:t>Attack = terrifying message -&gt; to the public -&gt; to disturb social life</a:t>
            </a:r>
          </a:p>
          <a:p>
            <a:pPr marL="342900" indent="-342900">
              <a:buFont typeface="Wingdings" charset="2"/>
              <a:buChar char="Ø"/>
            </a:pPr>
            <a:endParaRPr lang="en-GB" sz="2400" dirty="0"/>
          </a:p>
          <a:p>
            <a:pPr marL="342900" indent="-342900">
              <a:buFont typeface="Wingdings" charset="2"/>
              <a:buChar char="Ø"/>
            </a:pPr>
            <a:r>
              <a:rPr lang="en-GB" sz="2400" dirty="0"/>
              <a:t>Making physical/ primary victims is just the tool/ message generators</a:t>
            </a:r>
          </a:p>
          <a:p>
            <a:pPr marL="342900" indent="-342900">
              <a:buFont typeface="Wingdings" charset="2"/>
              <a:buChar char="Ø"/>
            </a:pPr>
            <a:endParaRPr lang="en-GB" sz="2400" dirty="0"/>
          </a:p>
          <a:p>
            <a:pPr marL="342900" indent="-342900">
              <a:buFont typeface="Wingdings" charset="2"/>
              <a:buChar char="Ø"/>
            </a:pPr>
            <a:r>
              <a:rPr lang="en-GB" sz="2400" dirty="0"/>
              <a:t>Achieving such high impact on the whole community is possible only through the help of the media, the message transmitters</a:t>
            </a:r>
          </a:p>
          <a:p>
            <a:pPr marL="342900" indent="-342900">
              <a:buFont typeface="Wingdings" charset="2"/>
              <a:buChar char="Ø"/>
            </a:pPr>
            <a:endParaRPr lang="en-GB" sz="2400" dirty="0"/>
          </a:p>
          <a:p>
            <a:pPr marL="342900" indent="-342900">
              <a:buFont typeface="Wingdings" charset="2"/>
              <a:buChar char="Ø"/>
            </a:pPr>
            <a:r>
              <a:rPr lang="en-GB" sz="2400" dirty="0"/>
              <a:t>Without modern media, terrorism in its modern form would probably not exist. </a:t>
            </a:r>
          </a:p>
        </p:txBody>
      </p:sp>
    </p:spTree>
    <p:extLst>
      <p:ext uri="{BB962C8B-B14F-4D97-AF65-F5344CB8AC3E}">
        <p14:creationId xmlns:p14="http://schemas.microsoft.com/office/powerpoint/2010/main" val="3118148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5" name="TextBox 1"/>
          <p:cNvSpPr txBox="1">
            <a:spLocks noChangeArrowheads="1"/>
          </p:cNvSpPr>
          <p:nvPr/>
        </p:nvSpPr>
        <p:spPr bwMode="auto">
          <a:xfrm>
            <a:off x="432626" y="620688"/>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The why</a:t>
            </a:r>
          </a:p>
        </p:txBody>
      </p:sp>
      <p:sp>
        <p:nvSpPr>
          <p:cNvPr id="8" name="Rectangle 7"/>
          <p:cNvSpPr/>
          <p:nvPr/>
        </p:nvSpPr>
        <p:spPr>
          <a:xfrm>
            <a:off x="284156" y="1772816"/>
            <a:ext cx="8608888" cy="4462760"/>
          </a:xfrm>
          <a:prstGeom prst="rect">
            <a:avLst/>
          </a:prstGeom>
        </p:spPr>
        <p:txBody>
          <a:bodyPr wrap="square">
            <a:spAutoFit/>
          </a:bodyPr>
          <a:lstStyle/>
          <a:p>
            <a:pPr marL="342900" indent="-342900">
              <a:buFont typeface="Wingdings" charset="2"/>
              <a:buChar char="ü"/>
            </a:pPr>
            <a:r>
              <a:rPr lang="en-GB" sz="2600" dirty="0"/>
              <a:t>The micro-level (the ‘vulnerability’ of the individual)</a:t>
            </a:r>
          </a:p>
          <a:p>
            <a:pPr marL="342900" indent="-342900">
              <a:buFont typeface="Wingdings" charset="2"/>
              <a:buChar char="ü"/>
            </a:pPr>
            <a:endParaRPr lang="en-GB" sz="2600" dirty="0"/>
          </a:p>
          <a:p>
            <a:pPr marL="342900" indent="-342900">
              <a:buFont typeface="Wingdings" charset="2"/>
              <a:buChar char="ü"/>
            </a:pPr>
            <a:r>
              <a:rPr lang="en-GB" sz="2600" dirty="0"/>
              <a:t>The </a:t>
            </a:r>
            <a:r>
              <a:rPr lang="en-GB" sz="2600" dirty="0" err="1"/>
              <a:t>meso</a:t>
            </a:r>
            <a:r>
              <a:rPr lang="en-GB" sz="2600" dirty="0"/>
              <a:t>-level (the supportive or even complicit social surround) </a:t>
            </a:r>
          </a:p>
          <a:p>
            <a:pPr marL="342900" indent="-342900">
              <a:buFont typeface="Wingdings" charset="2"/>
              <a:buChar char="ü"/>
            </a:pPr>
            <a:endParaRPr lang="en-GB" sz="2600" dirty="0"/>
          </a:p>
          <a:p>
            <a:pPr marL="342900" indent="-342900">
              <a:buFont typeface="Wingdings" charset="2"/>
              <a:buChar char="ü"/>
            </a:pPr>
            <a:r>
              <a:rPr lang="en-GB" sz="2600" dirty="0"/>
              <a:t>The macro-level (the radicalisation of a part of the relevant public opinion).</a:t>
            </a:r>
          </a:p>
          <a:p>
            <a:r>
              <a:rPr lang="en-GB" sz="2600" dirty="0"/>
              <a:t> </a:t>
            </a:r>
          </a:p>
          <a:p>
            <a:r>
              <a:rPr lang="en-GB" sz="2600" b="1" dirty="0"/>
              <a:t>To answer this combination of factors and dynamics, restorative justice in the strict sense </a:t>
            </a:r>
            <a:r>
              <a:rPr lang="en-GB" sz="2600" b="1" u="sng" dirty="0"/>
              <a:t>is not sufficient. </a:t>
            </a:r>
          </a:p>
          <a:p>
            <a:r>
              <a:rPr lang="en-GB" sz="2400" dirty="0"/>
              <a:t> </a:t>
            </a:r>
          </a:p>
        </p:txBody>
      </p:sp>
    </p:spTree>
    <p:extLst>
      <p:ext uri="{BB962C8B-B14F-4D97-AF65-F5344CB8AC3E}">
        <p14:creationId xmlns:p14="http://schemas.microsoft.com/office/powerpoint/2010/main" val="599232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6" name="TextBox 1"/>
          <p:cNvSpPr txBox="1">
            <a:spLocks noChangeArrowheads="1"/>
          </p:cNvSpPr>
          <p:nvPr/>
        </p:nvSpPr>
        <p:spPr bwMode="auto">
          <a:xfrm>
            <a:off x="310524" y="688273"/>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The vulnerability of the individual</a:t>
            </a:r>
          </a:p>
        </p:txBody>
      </p:sp>
      <p:sp>
        <p:nvSpPr>
          <p:cNvPr id="7" name="Rectangle 6"/>
          <p:cNvSpPr/>
          <p:nvPr/>
        </p:nvSpPr>
        <p:spPr>
          <a:xfrm>
            <a:off x="251519" y="1772816"/>
            <a:ext cx="8608888" cy="4585871"/>
          </a:xfrm>
          <a:prstGeom prst="rect">
            <a:avLst/>
          </a:prstGeom>
        </p:spPr>
        <p:txBody>
          <a:bodyPr wrap="square">
            <a:spAutoFit/>
          </a:bodyPr>
          <a:lstStyle/>
          <a:p>
            <a:pPr marL="457200" indent="-457200">
              <a:buFont typeface="Wingdings" charset="2"/>
              <a:buChar char="Ø"/>
            </a:pPr>
            <a:r>
              <a:rPr lang="en-AU" sz="2400" dirty="0"/>
              <a:t>Vulnerability is defined as the quality or state of being exposed to the possibility of being attacked or harmed, either physically or emotionally</a:t>
            </a:r>
          </a:p>
          <a:p>
            <a:pPr marL="457200" indent="-457200">
              <a:buFont typeface="Wingdings" charset="2"/>
              <a:buChar char="Ø"/>
            </a:pPr>
            <a:endParaRPr lang="en-AU" sz="2400" i="1" dirty="0"/>
          </a:p>
          <a:p>
            <a:pPr marL="457200" indent="-457200">
              <a:buFont typeface="Wingdings" charset="2"/>
              <a:buChar char="Ø"/>
            </a:pPr>
            <a:r>
              <a:rPr lang="en-AU" sz="2400" dirty="0"/>
              <a:t>The conditions that have the greatest influence on vulnerability have a relational basis</a:t>
            </a:r>
          </a:p>
          <a:p>
            <a:pPr marL="457200" indent="-457200">
              <a:buFont typeface="Wingdings" charset="2"/>
              <a:buChar char="Ø"/>
            </a:pPr>
            <a:endParaRPr lang="en-AU" sz="2400" dirty="0"/>
          </a:p>
          <a:p>
            <a:pPr marL="457200" indent="-457200">
              <a:buFont typeface="Wingdings" charset="2"/>
              <a:buChar char="Ø"/>
            </a:pPr>
            <a:r>
              <a:rPr lang="en-AU" sz="2400" dirty="0"/>
              <a:t>How we deal with vulnerability determines the nature of our relationships. Research suggests that those who experience vulnerability but feel they are worthy of loving and belonging have strong relationships. </a:t>
            </a:r>
            <a:endParaRPr lang="en-GB" sz="2400" dirty="0"/>
          </a:p>
          <a:p>
            <a:r>
              <a:rPr lang="en-AU" sz="2800" dirty="0"/>
              <a:t> </a:t>
            </a:r>
            <a:endParaRPr lang="en-GB" sz="2400" dirty="0"/>
          </a:p>
        </p:txBody>
      </p:sp>
    </p:spTree>
    <p:extLst>
      <p:ext uri="{BB962C8B-B14F-4D97-AF65-F5344CB8AC3E}">
        <p14:creationId xmlns:p14="http://schemas.microsoft.com/office/powerpoint/2010/main" val="60822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251520" y="1844824"/>
            <a:ext cx="8458200" cy="5262979"/>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r>
              <a:rPr lang="en-GB" sz="2800" b="1" dirty="0"/>
              <a:t>Perceptions &amp; Realities of security: The new reality</a:t>
            </a:r>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r>
              <a:rPr lang="en-GB" sz="2800" b="1" dirty="0"/>
              <a:t>The new face of terror &amp; terrorism</a:t>
            </a:r>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r>
              <a:rPr lang="en-GB" sz="2800" b="1" dirty="0"/>
              <a:t>Restorative justice and empathy: From theory to practice</a:t>
            </a:r>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r>
              <a:rPr lang="en-GB" sz="2800" b="1" dirty="0"/>
              <a:t>Restorative justice and positive thinking</a:t>
            </a:r>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r>
              <a:rPr lang="en-GB" sz="2800" b="1" dirty="0"/>
              <a:t>Restorative justice &amp; Islam</a:t>
            </a:r>
          </a:p>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2" name="Rectangle 1">
            <a:extLst>
              <a:ext uri="{FF2B5EF4-FFF2-40B4-BE49-F238E27FC236}">
                <a16:creationId xmlns:a16="http://schemas.microsoft.com/office/drawing/2014/main" id="{2958BB74-28E8-5C44-B9A8-2C935985C982}"/>
              </a:ext>
            </a:extLst>
          </p:cNvPr>
          <p:cNvSpPr/>
          <p:nvPr/>
        </p:nvSpPr>
        <p:spPr>
          <a:xfrm>
            <a:off x="567036" y="404664"/>
            <a:ext cx="5688632" cy="646331"/>
          </a:xfrm>
          <a:prstGeom prst="rect">
            <a:avLst/>
          </a:prstGeom>
        </p:spPr>
        <p:txBody>
          <a:bodyPr wrap="square">
            <a:spAutoFit/>
          </a:bodyPr>
          <a:lstStyle/>
          <a:p>
            <a:pPr>
              <a:spcBef>
                <a:spcPct val="0"/>
              </a:spcBef>
              <a:buFontTx/>
              <a:buNone/>
            </a:pPr>
            <a:r>
              <a:rPr lang="en-GB" altLang="en-US" sz="3600" b="1" dirty="0"/>
              <a:t>What is this session about?</a:t>
            </a:r>
          </a:p>
        </p:txBody>
      </p:sp>
    </p:spTree>
    <p:extLst>
      <p:ext uri="{BB962C8B-B14F-4D97-AF65-F5344CB8AC3E}">
        <p14:creationId xmlns:p14="http://schemas.microsoft.com/office/powerpoint/2010/main" val="3650700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6" name="TextBox 1"/>
          <p:cNvSpPr txBox="1">
            <a:spLocks noChangeArrowheads="1"/>
          </p:cNvSpPr>
          <p:nvPr/>
        </p:nvSpPr>
        <p:spPr bwMode="auto">
          <a:xfrm>
            <a:off x="310524" y="688273"/>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The vulnerability of the individual</a:t>
            </a:r>
          </a:p>
        </p:txBody>
      </p:sp>
      <p:sp>
        <p:nvSpPr>
          <p:cNvPr id="5" name="Rectangle 4"/>
          <p:cNvSpPr/>
          <p:nvPr/>
        </p:nvSpPr>
        <p:spPr>
          <a:xfrm>
            <a:off x="268987" y="1700808"/>
            <a:ext cx="8608888" cy="5016758"/>
          </a:xfrm>
          <a:prstGeom prst="rect">
            <a:avLst/>
          </a:prstGeom>
        </p:spPr>
        <p:txBody>
          <a:bodyPr wrap="square">
            <a:spAutoFit/>
          </a:bodyPr>
          <a:lstStyle/>
          <a:p>
            <a:pPr algn="ctr"/>
            <a:r>
              <a:rPr lang="en-GB" sz="2400" i="1" dirty="0"/>
              <a:t>“Where individual wrong doers are confronted within a continuum of respect and support, then a process of reintegration can begin’. </a:t>
            </a:r>
            <a:r>
              <a:rPr lang="en-GB" sz="2400" dirty="0"/>
              <a:t>John Braithwaite</a:t>
            </a:r>
          </a:p>
          <a:p>
            <a:pPr algn="ctr"/>
            <a:endParaRPr lang="en-GB" sz="2400" i="1" dirty="0"/>
          </a:p>
          <a:p>
            <a:pPr algn="ctr"/>
            <a:r>
              <a:rPr lang="en-GB" sz="2400" i="1" dirty="0"/>
              <a:t>"If the hijackers had been able to imagine themselves into the thoughts and feeling of the passengers, they would have been unable to proceed. It is hard to be cruel once you permit yourself to enter the mind of your victim. Imagining what it is like to be someone other than yourself, is at the core of our humanity. It is the essence of compassion, and it is the beginning of morality”. </a:t>
            </a:r>
          </a:p>
          <a:p>
            <a:pPr algn="ctr"/>
            <a:r>
              <a:rPr lang="en-GB" sz="2400" dirty="0"/>
              <a:t>Ian McEwan</a:t>
            </a:r>
          </a:p>
          <a:p>
            <a:endParaRPr lang="en-GB" sz="2800" dirty="0"/>
          </a:p>
          <a:p>
            <a:r>
              <a:rPr lang="en-AU" sz="2800" dirty="0"/>
              <a:t> </a:t>
            </a:r>
            <a:endParaRPr lang="en-GB" sz="2400" dirty="0"/>
          </a:p>
        </p:txBody>
      </p:sp>
    </p:spTree>
    <p:extLst>
      <p:ext uri="{BB962C8B-B14F-4D97-AF65-F5344CB8AC3E}">
        <p14:creationId xmlns:p14="http://schemas.microsoft.com/office/powerpoint/2010/main" val="4052894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7" name="TextBox 1"/>
          <p:cNvSpPr txBox="1">
            <a:spLocks noChangeArrowheads="1"/>
          </p:cNvSpPr>
          <p:nvPr/>
        </p:nvSpPr>
        <p:spPr bwMode="auto">
          <a:xfrm>
            <a:off x="174161" y="261363"/>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Empathy &amp; the possibilities</a:t>
            </a:r>
          </a:p>
        </p:txBody>
      </p:sp>
      <p:sp>
        <p:nvSpPr>
          <p:cNvPr id="8" name="Rectangle 7"/>
          <p:cNvSpPr/>
          <p:nvPr/>
        </p:nvSpPr>
        <p:spPr>
          <a:xfrm>
            <a:off x="284156" y="1700808"/>
            <a:ext cx="8608888" cy="5016758"/>
          </a:xfrm>
          <a:prstGeom prst="rect">
            <a:avLst/>
          </a:prstGeom>
        </p:spPr>
        <p:txBody>
          <a:bodyPr wrap="square">
            <a:spAutoFit/>
          </a:bodyPr>
          <a:lstStyle/>
          <a:p>
            <a:pPr algn="ctr"/>
            <a:r>
              <a:rPr lang="en-GB" sz="2400" i="1" dirty="0"/>
              <a:t>“Where individual wrong doers are confronted within a continuum of respect and support, then a process of reintegration can begin’. John Braithwaite</a:t>
            </a:r>
          </a:p>
          <a:p>
            <a:pPr algn="ctr"/>
            <a:endParaRPr lang="en-GB" sz="2400" i="1" dirty="0"/>
          </a:p>
          <a:p>
            <a:pPr algn="ctr"/>
            <a:r>
              <a:rPr lang="en-GB" sz="2400" i="1" dirty="0"/>
              <a:t>"If the hijackers had been able to imagine themselves into the thoughts and feeling of the passengers, they would have been unable to proceed. It is hard to be cruel once you permit yourself to enter the mind of your victim. Imagining what it is like to be someone other than yourself, is at the core of our humanity. It is the essence of compassion, and it is the beginning of morality”. </a:t>
            </a:r>
          </a:p>
          <a:p>
            <a:pPr algn="ctr"/>
            <a:r>
              <a:rPr lang="en-GB" sz="2400" i="1" dirty="0"/>
              <a:t>Ian McEwan</a:t>
            </a:r>
          </a:p>
          <a:p>
            <a:endParaRPr lang="en-GB" sz="2800" dirty="0"/>
          </a:p>
          <a:p>
            <a:r>
              <a:rPr lang="en-AU" sz="2800" dirty="0"/>
              <a:t> </a:t>
            </a:r>
            <a:endParaRPr lang="en-GB" sz="2400" dirty="0"/>
          </a:p>
        </p:txBody>
      </p:sp>
    </p:spTree>
    <p:extLst>
      <p:ext uri="{BB962C8B-B14F-4D97-AF65-F5344CB8AC3E}">
        <p14:creationId xmlns:p14="http://schemas.microsoft.com/office/powerpoint/2010/main" val="3014881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5" name="TextBox 1"/>
          <p:cNvSpPr txBox="1">
            <a:spLocks noChangeArrowheads="1"/>
          </p:cNvSpPr>
          <p:nvPr/>
        </p:nvSpPr>
        <p:spPr bwMode="auto">
          <a:xfrm>
            <a:off x="543689" y="769059"/>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Empathy &amp; the possibilities</a:t>
            </a:r>
          </a:p>
        </p:txBody>
      </p:sp>
      <p:sp>
        <p:nvSpPr>
          <p:cNvPr id="6" name="Rectangle 5"/>
          <p:cNvSpPr/>
          <p:nvPr/>
        </p:nvSpPr>
        <p:spPr>
          <a:xfrm>
            <a:off x="284156" y="1916832"/>
            <a:ext cx="8608888" cy="2677656"/>
          </a:xfrm>
          <a:prstGeom prst="rect">
            <a:avLst/>
          </a:prstGeom>
        </p:spPr>
        <p:txBody>
          <a:bodyPr wrap="square">
            <a:spAutoFit/>
          </a:bodyPr>
          <a:lstStyle/>
          <a:p>
            <a:pPr marL="457200" indent="-457200">
              <a:buFont typeface="Wingdings" charset="2"/>
              <a:buChar char="ü"/>
            </a:pPr>
            <a:r>
              <a:rPr lang="en-GB" sz="2800" dirty="0" err="1"/>
              <a:t>Em</a:t>
            </a:r>
            <a:r>
              <a:rPr lang="en-GB" sz="2800" dirty="0"/>
              <a:t> (in) </a:t>
            </a:r>
            <a:r>
              <a:rPr lang="mr-IN" sz="2800" dirty="0"/>
              <a:t>–</a:t>
            </a:r>
            <a:r>
              <a:rPr lang="en-GB" sz="2800" dirty="0"/>
              <a:t> </a:t>
            </a:r>
            <a:r>
              <a:rPr lang="en-GB" sz="2800" dirty="0" err="1"/>
              <a:t>pathy</a:t>
            </a:r>
            <a:r>
              <a:rPr lang="en-GB" sz="2800" dirty="0"/>
              <a:t> (</a:t>
            </a:r>
            <a:r>
              <a:rPr lang="el-GR" sz="2800" dirty="0"/>
              <a:t>πάθος) = πόνος = </a:t>
            </a:r>
            <a:r>
              <a:rPr lang="en-GB" sz="2800" dirty="0"/>
              <a:t>pain (sharing the pain)</a:t>
            </a:r>
          </a:p>
          <a:p>
            <a:pPr marL="457200" indent="-457200">
              <a:buFont typeface="Wingdings" charset="2"/>
              <a:buChar char="ü"/>
            </a:pPr>
            <a:endParaRPr lang="en-GB" sz="2800" dirty="0"/>
          </a:p>
          <a:p>
            <a:pPr marL="457200" indent="-457200">
              <a:buFont typeface="Wingdings" charset="2"/>
              <a:buChar char="ü"/>
            </a:pPr>
            <a:r>
              <a:rPr lang="en-GB" sz="2800" dirty="0" err="1"/>
              <a:t>Sym</a:t>
            </a:r>
            <a:r>
              <a:rPr lang="en-GB" sz="2800" dirty="0"/>
              <a:t> (with) </a:t>
            </a:r>
            <a:r>
              <a:rPr lang="mr-IN" sz="2800" dirty="0"/>
              <a:t>–</a:t>
            </a:r>
            <a:r>
              <a:rPr lang="en-GB" sz="2800" dirty="0"/>
              <a:t> </a:t>
            </a:r>
            <a:r>
              <a:rPr lang="en-GB" sz="2800" dirty="0" err="1"/>
              <a:t>pathy</a:t>
            </a:r>
            <a:r>
              <a:rPr lang="en-GB" sz="2800" dirty="0"/>
              <a:t> (</a:t>
            </a:r>
            <a:r>
              <a:rPr lang="el-GR" sz="2800" dirty="0"/>
              <a:t>πάθος) = </a:t>
            </a:r>
            <a:r>
              <a:rPr lang="el-GR" sz="2800" dirty="0" err="1"/>
              <a:t>συμπωνώ</a:t>
            </a:r>
            <a:r>
              <a:rPr lang="el-GR" sz="2800" dirty="0"/>
              <a:t> (</a:t>
            </a:r>
            <a:r>
              <a:rPr lang="en-GB" sz="2800" dirty="0"/>
              <a:t>observing/ </a:t>
            </a:r>
            <a:r>
              <a:rPr lang="en-GB" sz="2800" dirty="0" err="1"/>
              <a:t>acknowleding</a:t>
            </a:r>
            <a:r>
              <a:rPr lang="en-GB" sz="2800" dirty="0"/>
              <a:t> the pain)</a:t>
            </a:r>
          </a:p>
          <a:p>
            <a:r>
              <a:rPr lang="en-AU" sz="2800" dirty="0"/>
              <a:t> </a:t>
            </a:r>
            <a:endParaRPr lang="en-GB" sz="2400" dirty="0"/>
          </a:p>
        </p:txBody>
      </p:sp>
    </p:spTree>
    <p:extLst>
      <p:ext uri="{BB962C8B-B14F-4D97-AF65-F5344CB8AC3E}">
        <p14:creationId xmlns:p14="http://schemas.microsoft.com/office/powerpoint/2010/main" val="2360283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5" name="TextBox 1"/>
          <p:cNvSpPr txBox="1">
            <a:spLocks noChangeArrowheads="1"/>
          </p:cNvSpPr>
          <p:nvPr/>
        </p:nvSpPr>
        <p:spPr bwMode="auto">
          <a:xfrm>
            <a:off x="543689" y="769059"/>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Empathy &amp; the possibilities</a:t>
            </a:r>
          </a:p>
        </p:txBody>
      </p:sp>
      <p:sp>
        <p:nvSpPr>
          <p:cNvPr id="7" name="Rectangle 6"/>
          <p:cNvSpPr/>
          <p:nvPr/>
        </p:nvSpPr>
        <p:spPr>
          <a:xfrm>
            <a:off x="251520" y="1772816"/>
            <a:ext cx="8608888" cy="4401205"/>
          </a:xfrm>
          <a:prstGeom prst="rect">
            <a:avLst/>
          </a:prstGeom>
        </p:spPr>
        <p:txBody>
          <a:bodyPr wrap="square">
            <a:spAutoFit/>
          </a:bodyPr>
          <a:lstStyle/>
          <a:p>
            <a:pPr algn="ctr"/>
            <a:r>
              <a:rPr lang="en-US" sz="2800" dirty="0"/>
              <a:t>Terrorists meeting the children or family members of their victims many years later:</a:t>
            </a:r>
          </a:p>
          <a:p>
            <a:pPr algn="ctr"/>
            <a:endParaRPr lang="en-US" sz="2800" dirty="0"/>
          </a:p>
          <a:p>
            <a:pPr marL="457200" indent="-457200">
              <a:buFont typeface="Wingdings" charset="2"/>
              <a:buChar char="ü"/>
            </a:pPr>
            <a:r>
              <a:rPr lang="en-US" sz="2800" dirty="0"/>
              <a:t>Colombia (Bueno, 2013 )</a:t>
            </a:r>
          </a:p>
          <a:p>
            <a:pPr marL="457200" indent="-457200">
              <a:buFont typeface="Wingdings" charset="2"/>
              <a:buChar char="ü"/>
            </a:pPr>
            <a:endParaRPr lang="en-US" sz="2800" dirty="0"/>
          </a:p>
          <a:p>
            <a:pPr marL="457200" indent="-457200">
              <a:buFont typeface="Wingdings" charset="2"/>
              <a:buChar char="ü"/>
            </a:pPr>
            <a:r>
              <a:rPr lang="en-US" sz="2800" dirty="0"/>
              <a:t>Spanish-Basque conflict (Rodriguez, 2013 ).</a:t>
            </a:r>
          </a:p>
          <a:p>
            <a:pPr marL="457200" indent="-457200">
              <a:buFont typeface="Wingdings" charset="2"/>
              <a:buChar char="ü"/>
            </a:pPr>
            <a:endParaRPr lang="en-US" sz="2800" dirty="0"/>
          </a:p>
          <a:p>
            <a:pPr marL="457200" indent="-457200">
              <a:buFont typeface="Wingdings" charset="2"/>
              <a:buChar char="ü"/>
            </a:pPr>
            <a:r>
              <a:rPr lang="en-US" sz="2800" dirty="0"/>
              <a:t>The Israel-Palestinian conflict and in other examples described in </a:t>
            </a:r>
            <a:r>
              <a:rPr lang="en-US" sz="2800" dirty="0" err="1"/>
              <a:t>Staiger</a:t>
            </a:r>
            <a:r>
              <a:rPr lang="en-US" sz="2800" dirty="0"/>
              <a:t> [2010]</a:t>
            </a:r>
            <a:endParaRPr lang="en-GB" sz="2800" dirty="0"/>
          </a:p>
          <a:p>
            <a:r>
              <a:rPr lang="en-AU" sz="2800" dirty="0"/>
              <a:t> </a:t>
            </a:r>
            <a:endParaRPr lang="en-GB" sz="2400" dirty="0"/>
          </a:p>
        </p:txBody>
      </p:sp>
    </p:spTree>
    <p:extLst>
      <p:ext uri="{BB962C8B-B14F-4D97-AF65-F5344CB8AC3E}">
        <p14:creationId xmlns:p14="http://schemas.microsoft.com/office/powerpoint/2010/main" val="3190949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6" name="TextBox 1"/>
          <p:cNvSpPr txBox="1">
            <a:spLocks noChangeArrowheads="1"/>
          </p:cNvSpPr>
          <p:nvPr/>
        </p:nvSpPr>
        <p:spPr bwMode="auto">
          <a:xfrm>
            <a:off x="549385" y="764704"/>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The “assumptions” (theory)</a:t>
            </a:r>
          </a:p>
        </p:txBody>
      </p:sp>
      <p:sp>
        <p:nvSpPr>
          <p:cNvPr id="8" name="Rectangle 7"/>
          <p:cNvSpPr/>
          <p:nvPr/>
        </p:nvSpPr>
        <p:spPr>
          <a:xfrm>
            <a:off x="323528" y="1988840"/>
            <a:ext cx="8608888" cy="3970318"/>
          </a:xfrm>
          <a:prstGeom prst="rect">
            <a:avLst/>
          </a:prstGeom>
        </p:spPr>
        <p:txBody>
          <a:bodyPr wrap="square">
            <a:spAutoFit/>
          </a:bodyPr>
          <a:lstStyle/>
          <a:p>
            <a:pPr marL="457200" lvl="0" indent="-457200">
              <a:buFont typeface="Wingdings" charset="2"/>
              <a:buChar char="ü"/>
            </a:pPr>
            <a:r>
              <a:rPr lang="en-GB" sz="2800" dirty="0"/>
              <a:t>The pre-existence of a “social liaison” (Gavrielides, 2005; 2016)</a:t>
            </a:r>
          </a:p>
          <a:p>
            <a:pPr marL="457200" lvl="0" indent="-457200">
              <a:buFont typeface="Wingdings" charset="2"/>
              <a:buChar char="ü"/>
            </a:pPr>
            <a:r>
              <a:rPr lang="en-GB" sz="2800" dirty="0"/>
              <a:t>We derive our identity from being with others</a:t>
            </a:r>
          </a:p>
          <a:p>
            <a:pPr marL="457200" lvl="0" indent="-457200">
              <a:buFont typeface="Wingdings" charset="2"/>
              <a:buChar char="ü"/>
            </a:pPr>
            <a:r>
              <a:rPr lang="en-GB" sz="2800" dirty="0"/>
              <a:t>Dialogue that focuses on ‘harm’ rather than ‘blame’ is likely to strengthen relationships and reduce vulnerability</a:t>
            </a:r>
          </a:p>
          <a:p>
            <a:pPr marL="457200" lvl="0" indent="-457200">
              <a:buFont typeface="Wingdings" charset="2"/>
              <a:buChar char="ü"/>
            </a:pPr>
            <a:r>
              <a:rPr lang="en-GB" sz="2800" dirty="0"/>
              <a:t>Stronger relationships are likely to deter violent extremism.</a:t>
            </a:r>
          </a:p>
          <a:p>
            <a:r>
              <a:rPr lang="en-AU" sz="2800" dirty="0"/>
              <a:t> </a:t>
            </a:r>
            <a:endParaRPr lang="en-GB" sz="2400" dirty="0"/>
          </a:p>
        </p:txBody>
      </p:sp>
    </p:spTree>
    <p:extLst>
      <p:ext uri="{BB962C8B-B14F-4D97-AF65-F5344CB8AC3E}">
        <p14:creationId xmlns:p14="http://schemas.microsoft.com/office/powerpoint/2010/main" val="1911470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5" name="TextBox 1"/>
          <p:cNvSpPr txBox="1">
            <a:spLocks noChangeArrowheads="1"/>
          </p:cNvSpPr>
          <p:nvPr/>
        </p:nvSpPr>
        <p:spPr bwMode="auto">
          <a:xfrm>
            <a:off x="374948" y="692696"/>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The reality</a:t>
            </a:r>
          </a:p>
        </p:txBody>
      </p:sp>
      <p:sp>
        <p:nvSpPr>
          <p:cNvPr id="7" name="Rectangle 6"/>
          <p:cNvSpPr/>
          <p:nvPr/>
        </p:nvSpPr>
        <p:spPr>
          <a:xfrm>
            <a:off x="284156" y="1740664"/>
            <a:ext cx="8608888" cy="4401205"/>
          </a:xfrm>
          <a:prstGeom prst="rect">
            <a:avLst/>
          </a:prstGeom>
        </p:spPr>
        <p:txBody>
          <a:bodyPr wrap="square">
            <a:spAutoFit/>
          </a:bodyPr>
          <a:lstStyle/>
          <a:p>
            <a:pPr marL="457200" lvl="0" indent="-457200">
              <a:buFont typeface="Wingdings" charset="2"/>
              <a:buChar char="ü"/>
            </a:pPr>
            <a:r>
              <a:rPr lang="en-GB" sz="2800" dirty="0"/>
              <a:t>The institutional context/ the criminal  justice system</a:t>
            </a:r>
          </a:p>
          <a:p>
            <a:pPr marL="457200" lvl="0" indent="-457200">
              <a:buFont typeface="Wingdings" charset="2"/>
              <a:buChar char="ü"/>
            </a:pPr>
            <a:endParaRPr lang="en-GB" sz="2800" dirty="0"/>
          </a:p>
          <a:p>
            <a:pPr marL="457200" lvl="0" indent="-457200">
              <a:buFont typeface="Wingdings" charset="2"/>
              <a:buChar char="ü"/>
            </a:pPr>
            <a:r>
              <a:rPr lang="en-GB" sz="2800" dirty="0"/>
              <a:t>The political context </a:t>
            </a:r>
            <a:r>
              <a:rPr lang="mr-IN" sz="2800" dirty="0"/>
              <a:t>–</a:t>
            </a:r>
            <a:r>
              <a:rPr lang="en-GB" sz="2800" dirty="0"/>
              <a:t> the rhetoric of safety</a:t>
            </a:r>
          </a:p>
          <a:p>
            <a:pPr marL="457200" lvl="0" indent="-457200">
              <a:buFont typeface="Wingdings" charset="2"/>
              <a:buChar char="ü"/>
            </a:pPr>
            <a:endParaRPr lang="en-GB" sz="2800" dirty="0"/>
          </a:p>
          <a:p>
            <a:pPr marL="457200" lvl="0" indent="-457200">
              <a:buFont typeface="Wingdings" charset="2"/>
              <a:buChar char="ü"/>
            </a:pPr>
            <a:r>
              <a:rPr lang="en-GB" sz="2800" dirty="0"/>
              <a:t>The societal context </a:t>
            </a:r>
            <a:r>
              <a:rPr lang="mr-IN" sz="2800" dirty="0"/>
              <a:t>–</a:t>
            </a:r>
            <a:r>
              <a:rPr lang="en-GB" sz="2800" dirty="0"/>
              <a:t> an eye for an eye</a:t>
            </a:r>
          </a:p>
          <a:p>
            <a:pPr marL="457200" lvl="0" indent="-457200">
              <a:buFont typeface="Wingdings" charset="2"/>
              <a:buChar char="ü"/>
            </a:pPr>
            <a:endParaRPr lang="en-GB" sz="2800" dirty="0"/>
          </a:p>
          <a:p>
            <a:pPr marL="457200" lvl="0" indent="-457200">
              <a:buFont typeface="Wingdings" charset="2"/>
              <a:buChar char="ü"/>
            </a:pPr>
            <a:r>
              <a:rPr lang="en-GB" sz="2800" dirty="0"/>
              <a:t>The financial context </a:t>
            </a:r>
            <a:r>
              <a:rPr lang="mr-IN" sz="2800" dirty="0"/>
              <a:t>–</a:t>
            </a:r>
            <a:r>
              <a:rPr lang="en-GB" sz="2800" dirty="0"/>
              <a:t> value for money</a:t>
            </a:r>
          </a:p>
          <a:p>
            <a:pPr marL="457200" lvl="0" indent="-457200">
              <a:buFont typeface="Wingdings" charset="2"/>
              <a:buChar char="ü"/>
            </a:pPr>
            <a:endParaRPr lang="en-GB" sz="2800" dirty="0"/>
          </a:p>
          <a:p>
            <a:pPr marL="457200" lvl="0" indent="-457200">
              <a:buFont typeface="Wingdings" charset="2"/>
              <a:buChar char="ü"/>
            </a:pPr>
            <a:endParaRPr lang="en-GB" sz="2800" dirty="0"/>
          </a:p>
          <a:p>
            <a:r>
              <a:rPr lang="en-AU" sz="2800" dirty="0"/>
              <a:t> </a:t>
            </a:r>
            <a:endParaRPr lang="en-GB" sz="2400" dirty="0"/>
          </a:p>
        </p:txBody>
      </p:sp>
    </p:spTree>
    <p:extLst>
      <p:ext uri="{BB962C8B-B14F-4D97-AF65-F5344CB8AC3E}">
        <p14:creationId xmlns:p14="http://schemas.microsoft.com/office/powerpoint/2010/main" val="3903799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6" name="TextBox 1"/>
          <p:cNvSpPr txBox="1">
            <a:spLocks noChangeArrowheads="1"/>
          </p:cNvSpPr>
          <p:nvPr/>
        </p:nvSpPr>
        <p:spPr bwMode="auto">
          <a:xfrm>
            <a:off x="402167" y="278282"/>
            <a:ext cx="849087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The role and the limitation of restorative justice</a:t>
            </a:r>
          </a:p>
        </p:txBody>
      </p:sp>
      <p:sp>
        <p:nvSpPr>
          <p:cNvPr id="8" name="Rectangle 7"/>
          <p:cNvSpPr/>
          <p:nvPr/>
        </p:nvSpPr>
        <p:spPr>
          <a:xfrm>
            <a:off x="284156" y="1844824"/>
            <a:ext cx="8608888" cy="4401205"/>
          </a:xfrm>
          <a:prstGeom prst="rect">
            <a:avLst/>
          </a:prstGeom>
        </p:spPr>
        <p:txBody>
          <a:bodyPr wrap="square">
            <a:spAutoFit/>
          </a:bodyPr>
          <a:lstStyle/>
          <a:p>
            <a:pPr lvl="0"/>
            <a:endParaRPr lang="en-GB" sz="2800" dirty="0"/>
          </a:p>
          <a:p>
            <a:pPr marL="457200" lvl="0" indent="-457200">
              <a:buFont typeface="Arial" charset="0"/>
              <a:buChar char="•"/>
            </a:pPr>
            <a:r>
              <a:rPr lang="en-GB" sz="2800" dirty="0"/>
              <a:t>The educative role of restorative justice </a:t>
            </a:r>
          </a:p>
          <a:p>
            <a:pPr lvl="0"/>
            <a:endParaRPr lang="en-GB" sz="2800" dirty="0"/>
          </a:p>
          <a:p>
            <a:pPr marL="457200" lvl="0" indent="-457200">
              <a:buFont typeface="Arial" charset="0"/>
              <a:buChar char="•"/>
            </a:pPr>
            <a:r>
              <a:rPr lang="en-GB" sz="2800" dirty="0"/>
              <a:t>Its contribution to strengthening the fabric of our societies  </a:t>
            </a:r>
          </a:p>
          <a:p>
            <a:pPr marL="457200" lvl="0" indent="-457200">
              <a:buFont typeface="Arial" charset="0"/>
              <a:buChar char="•"/>
            </a:pPr>
            <a:endParaRPr lang="en-GB" sz="2800" dirty="0"/>
          </a:p>
          <a:p>
            <a:pPr marL="457200" lvl="0" indent="-457200">
              <a:buFont typeface="Arial" charset="0"/>
              <a:buChar char="•"/>
            </a:pPr>
            <a:r>
              <a:rPr lang="en-GB" sz="2800" dirty="0"/>
              <a:t>Reforming the real terrorist  within</a:t>
            </a:r>
          </a:p>
          <a:p>
            <a:pPr marL="457200" lvl="0" indent="-457200">
              <a:buFont typeface="Wingdings" charset="2"/>
              <a:buChar char="ü"/>
            </a:pPr>
            <a:endParaRPr lang="en-GB" sz="2800" dirty="0"/>
          </a:p>
          <a:p>
            <a:pPr marL="457200" lvl="0" indent="-457200">
              <a:buFont typeface="Wingdings" charset="2"/>
              <a:buChar char="ü"/>
            </a:pPr>
            <a:endParaRPr lang="en-GB" sz="2800" dirty="0"/>
          </a:p>
          <a:p>
            <a:r>
              <a:rPr lang="en-AU" sz="2800" dirty="0"/>
              <a:t> </a:t>
            </a:r>
            <a:endParaRPr lang="en-GB" sz="2400" dirty="0"/>
          </a:p>
        </p:txBody>
      </p:sp>
    </p:spTree>
    <p:extLst>
      <p:ext uri="{BB962C8B-B14F-4D97-AF65-F5344CB8AC3E}">
        <p14:creationId xmlns:p14="http://schemas.microsoft.com/office/powerpoint/2010/main" val="851010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5" name="TextBox 1"/>
          <p:cNvSpPr txBox="1">
            <a:spLocks noChangeArrowheads="1"/>
          </p:cNvSpPr>
          <p:nvPr/>
        </p:nvSpPr>
        <p:spPr bwMode="auto">
          <a:xfrm>
            <a:off x="174160" y="244745"/>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It is already happening!</a:t>
            </a:r>
          </a:p>
        </p:txBody>
      </p:sp>
      <p:pic>
        <p:nvPicPr>
          <p:cNvPr id="7"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6435" y="1260120"/>
            <a:ext cx="3057949" cy="2293462"/>
          </a:xfr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0910" y="894921"/>
            <a:ext cx="3112387" cy="214548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44" y="4077072"/>
            <a:ext cx="3362072" cy="252155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5322" y="3252152"/>
            <a:ext cx="3603564" cy="2425700"/>
          </a:xfrm>
          <a:prstGeom prst="rect">
            <a:avLst/>
          </a:prstGeom>
        </p:spPr>
      </p:pic>
    </p:spTree>
    <p:extLst>
      <p:ext uri="{BB962C8B-B14F-4D97-AF65-F5344CB8AC3E}">
        <p14:creationId xmlns:p14="http://schemas.microsoft.com/office/powerpoint/2010/main" val="2918352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12" name="TextBox 1"/>
          <p:cNvSpPr txBox="1">
            <a:spLocks noChangeArrowheads="1"/>
          </p:cNvSpPr>
          <p:nvPr/>
        </p:nvSpPr>
        <p:spPr bwMode="auto">
          <a:xfrm>
            <a:off x="318300" y="476672"/>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Where do we go from here?</a:t>
            </a:r>
          </a:p>
        </p:txBody>
      </p:sp>
      <p:sp>
        <p:nvSpPr>
          <p:cNvPr id="13" name="Rectangle 12"/>
          <p:cNvSpPr/>
          <p:nvPr/>
        </p:nvSpPr>
        <p:spPr>
          <a:xfrm>
            <a:off x="107504" y="1988840"/>
            <a:ext cx="8538110" cy="4093428"/>
          </a:xfrm>
          <a:prstGeom prst="rect">
            <a:avLst/>
          </a:prstGeom>
        </p:spPr>
        <p:txBody>
          <a:bodyPr wrap="square">
            <a:spAutoFit/>
          </a:bodyPr>
          <a:lstStyle/>
          <a:p>
            <a:pPr marL="457200" lvl="0" indent="-457200">
              <a:buFont typeface="Wingdings" charset="2"/>
              <a:buChar char="ü"/>
            </a:pPr>
            <a:r>
              <a:rPr lang="en-GB" sz="2800" dirty="0"/>
              <a:t>The law alone cannot bring social justice!</a:t>
            </a:r>
          </a:p>
          <a:p>
            <a:pPr marL="457200" lvl="0" indent="-457200">
              <a:buFont typeface="Wingdings" charset="2"/>
              <a:buChar char="ü"/>
            </a:pPr>
            <a:r>
              <a:rPr lang="en-GB" sz="2800" dirty="0"/>
              <a:t>It is through the result of millions of small actions that we change </a:t>
            </a:r>
            <a:r>
              <a:rPr lang="en-GB" sz="2800" i="1" dirty="0"/>
              <a:t>status quo</a:t>
            </a:r>
            <a:r>
              <a:rPr lang="en-GB" sz="2800" dirty="0"/>
              <a:t>. </a:t>
            </a:r>
          </a:p>
          <a:p>
            <a:pPr marL="457200" lvl="0" indent="-457200">
              <a:buFont typeface="Wingdings" charset="2"/>
              <a:buChar char="ü"/>
            </a:pPr>
            <a:r>
              <a:rPr lang="en-GB" sz="2800" dirty="0"/>
              <a:t>The role of civil society has long been underestimated and it is now becoming clearer that without the NGOs, movements and campaigns that comprise it, governments and other vessels of power would not be held to account. </a:t>
            </a:r>
          </a:p>
          <a:p>
            <a:pPr lvl="0" algn="ctr"/>
            <a:r>
              <a:rPr lang="en-GB" sz="3600" b="1" dirty="0"/>
              <a:t>Disadvantage thinking vs positive thinking</a:t>
            </a:r>
          </a:p>
        </p:txBody>
      </p:sp>
    </p:spTree>
    <p:extLst>
      <p:ext uri="{BB962C8B-B14F-4D97-AF65-F5344CB8AC3E}">
        <p14:creationId xmlns:p14="http://schemas.microsoft.com/office/powerpoint/2010/main" val="2163357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5" name="TextBox 1"/>
          <p:cNvSpPr txBox="1">
            <a:spLocks noChangeArrowheads="1"/>
          </p:cNvSpPr>
          <p:nvPr/>
        </p:nvSpPr>
        <p:spPr bwMode="auto">
          <a:xfrm>
            <a:off x="354934" y="548680"/>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The foundations of positive thinking</a:t>
            </a:r>
          </a:p>
        </p:txBody>
      </p:sp>
      <p:sp>
        <p:nvSpPr>
          <p:cNvPr id="6" name="Rectangle 5"/>
          <p:cNvSpPr/>
          <p:nvPr/>
        </p:nvSpPr>
        <p:spPr>
          <a:xfrm>
            <a:off x="307701" y="2132855"/>
            <a:ext cx="8538110" cy="4401205"/>
          </a:xfrm>
          <a:prstGeom prst="rect">
            <a:avLst/>
          </a:prstGeom>
        </p:spPr>
        <p:txBody>
          <a:bodyPr wrap="square">
            <a:spAutoFit/>
          </a:bodyPr>
          <a:lstStyle/>
          <a:p>
            <a:pPr marL="457200" indent="-457200">
              <a:buFont typeface="Wingdings" charset="2"/>
              <a:buChar char="ü"/>
            </a:pPr>
            <a:r>
              <a:rPr lang="en-GB" sz="2800" dirty="0"/>
              <a:t>People are not “risks” to manage</a:t>
            </a:r>
          </a:p>
          <a:p>
            <a:pPr marL="457200" indent="-457200">
              <a:buFont typeface="Wingdings" charset="2"/>
              <a:buChar char="ü"/>
            </a:pPr>
            <a:endParaRPr lang="en-GB" sz="2800" dirty="0"/>
          </a:p>
          <a:p>
            <a:pPr marL="457200" indent="-457200">
              <a:buFont typeface="Wingdings" charset="2"/>
              <a:buChar char="ü"/>
            </a:pPr>
            <a:r>
              <a:rPr lang="en-GB" sz="2800" dirty="0"/>
              <a:t>People “at risk” have talents and it is those that we need to target for nurturing </a:t>
            </a:r>
            <a:r>
              <a:rPr lang="mr-IN" sz="2800" dirty="0"/>
              <a:t>–</a:t>
            </a:r>
            <a:r>
              <a:rPr lang="en-GB" sz="2800" dirty="0"/>
              <a:t> not the “offender”! (Good Lives Model)</a:t>
            </a:r>
          </a:p>
          <a:p>
            <a:pPr marL="457200" indent="-457200">
              <a:buFont typeface="Wingdings" charset="2"/>
              <a:buChar char="ü"/>
            </a:pPr>
            <a:endParaRPr lang="en-GB" sz="2800" dirty="0"/>
          </a:p>
          <a:p>
            <a:pPr marL="457200" indent="-457200">
              <a:buFont typeface="Wingdings" charset="2"/>
              <a:buChar char="ü"/>
            </a:pPr>
            <a:r>
              <a:rPr lang="en-GB" sz="2800" dirty="0"/>
              <a:t>Europe needs the hopes and ideals of young people more than ever. This cannot be a mere statement of intent and theory, but one of genuine and proactive action. </a:t>
            </a:r>
          </a:p>
        </p:txBody>
      </p:sp>
    </p:spTree>
    <p:extLst>
      <p:ext uri="{BB962C8B-B14F-4D97-AF65-F5344CB8AC3E}">
        <p14:creationId xmlns:p14="http://schemas.microsoft.com/office/powerpoint/2010/main" val="2924272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extBox 1"/>
          <p:cNvSpPr txBox="1">
            <a:spLocks noChangeArrowheads="1"/>
          </p:cNvSpPr>
          <p:nvPr/>
        </p:nvSpPr>
        <p:spPr bwMode="auto">
          <a:xfrm>
            <a:off x="567498" y="476672"/>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b="1" dirty="0"/>
              <a:t>What are my goals?</a:t>
            </a:r>
          </a:p>
        </p:txBody>
      </p:sp>
      <p:sp>
        <p:nvSpPr>
          <p:cNvPr id="4" name="Rectangle 3"/>
          <p:cNvSpPr/>
          <p:nvPr/>
        </p:nvSpPr>
        <p:spPr>
          <a:xfrm>
            <a:off x="611560" y="2132855"/>
            <a:ext cx="8458200" cy="3108543"/>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r>
              <a:rPr lang="en-GB" sz="2800" b="1" dirty="0"/>
              <a:t>Inform </a:t>
            </a:r>
            <a:r>
              <a:rPr lang="mr-IN" sz="2800" b="1" dirty="0"/>
              <a:t>–</a:t>
            </a:r>
            <a:r>
              <a:rPr lang="en-GB" sz="2800" b="1" dirty="0"/>
              <a:t> the educative part</a:t>
            </a:r>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r>
              <a:rPr lang="en-GB" sz="2800" b="1" dirty="0"/>
              <a:t>Challenge </a:t>
            </a:r>
            <a:r>
              <a:rPr lang="mr-IN" sz="2800" b="1" dirty="0"/>
              <a:t>–</a:t>
            </a:r>
            <a:r>
              <a:rPr lang="en-GB" sz="2800" b="1" dirty="0"/>
              <a:t> the dodgy part</a:t>
            </a:r>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r>
              <a:rPr lang="en-GB" sz="2800" b="1" dirty="0"/>
              <a:t>Learn </a:t>
            </a:r>
            <a:r>
              <a:rPr lang="mr-IN" sz="2800" b="1" dirty="0"/>
              <a:t>–</a:t>
            </a:r>
            <a:r>
              <a:rPr lang="en-GB" sz="2800" b="1" dirty="0"/>
              <a:t> the debating part</a:t>
            </a:r>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Tree>
    <p:extLst>
      <p:ext uri="{BB962C8B-B14F-4D97-AF65-F5344CB8AC3E}">
        <p14:creationId xmlns:p14="http://schemas.microsoft.com/office/powerpoint/2010/main" val="3227745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7" name="TextBox 1"/>
          <p:cNvSpPr txBox="1">
            <a:spLocks noChangeArrowheads="1"/>
          </p:cNvSpPr>
          <p:nvPr/>
        </p:nvSpPr>
        <p:spPr bwMode="auto">
          <a:xfrm>
            <a:off x="162164" y="261363"/>
            <a:ext cx="849087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 But first, we need to put the restorative justice house in order</a:t>
            </a:r>
          </a:p>
        </p:txBody>
      </p:sp>
      <p:sp>
        <p:nvSpPr>
          <p:cNvPr id="8" name="Rectangle 7"/>
          <p:cNvSpPr/>
          <p:nvPr/>
        </p:nvSpPr>
        <p:spPr>
          <a:xfrm>
            <a:off x="323528" y="1988840"/>
            <a:ext cx="8538110" cy="3970318"/>
          </a:xfrm>
          <a:prstGeom prst="rect">
            <a:avLst/>
          </a:prstGeom>
        </p:spPr>
        <p:txBody>
          <a:bodyPr wrap="square">
            <a:spAutoFit/>
          </a:bodyPr>
          <a:lstStyle/>
          <a:p>
            <a:pPr marL="457200" indent="-457200">
              <a:buFont typeface="Wingdings" charset="2"/>
              <a:buChar char="ü"/>
            </a:pPr>
            <a:r>
              <a:rPr lang="en-GB" sz="2800" dirty="0"/>
              <a:t>Global hysteria</a:t>
            </a:r>
          </a:p>
          <a:p>
            <a:pPr marL="457200" indent="-457200">
              <a:buFont typeface="Wingdings" charset="2"/>
              <a:buChar char="ü"/>
            </a:pPr>
            <a:r>
              <a:rPr lang="en-GB" sz="2800" dirty="0"/>
              <a:t>Value for money</a:t>
            </a:r>
          </a:p>
          <a:p>
            <a:pPr marL="457200" indent="-457200">
              <a:buFont typeface="Wingdings" charset="2"/>
              <a:buChar char="ü"/>
            </a:pPr>
            <a:r>
              <a:rPr lang="en-GB" sz="2800" dirty="0"/>
              <a:t>Policy without evidence</a:t>
            </a:r>
          </a:p>
          <a:p>
            <a:pPr marL="457200" indent="-457200">
              <a:buFont typeface="Wingdings" charset="2"/>
              <a:buChar char="ü"/>
            </a:pPr>
            <a:r>
              <a:rPr lang="en-GB" altLang="x-none" sz="2800" dirty="0">
                <a:solidFill>
                  <a:srgbClr val="000000"/>
                </a:solidFill>
              </a:rPr>
              <a:t>Institutionalisation and legalisation </a:t>
            </a:r>
          </a:p>
          <a:p>
            <a:pPr marL="457200" indent="-457200">
              <a:buFont typeface="Wingdings" charset="2"/>
              <a:buChar char="ü"/>
            </a:pPr>
            <a:r>
              <a:rPr lang="en-GB" altLang="x-none" sz="2800" dirty="0">
                <a:solidFill>
                  <a:srgbClr val="000000"/>
                </a:solidFill>
              </a:rPr>
              <a:t>Top down structures and control</a:t>
            </a:r>
          </a:p>
          <a:p>
            <a:pPr marL="457200" indent="-457200">
              <a:buFont typeface="Wingdings" charset="2"/>
              <a:buChar char="ü"/>
            </a:pPr>
            <a:r>
              <a:rPr lang="en-GB" altLang="x-none" sz="2800" dirty="0" err="1">
                <a:solidFill>
                  <a:srgbClr val="000000"/>
                </a:solidFill>
              </a:rPr>
              <a:t>Professionalisation</a:t>
            </a:r>
            <a:r>
              <a:rPr lang="en-GB" altLang="x-none" sz="2800" dirty="0">
                <a:solidFill>
                  <a:srgbClr val="000000"/>
                </a:solidFill>
              </a:rPr>
              <a:t>, registration and accreditation</a:t>
            </a:r>
          </a:p>
          <a:p>
            <a:pPr marL="457200" indent="-457200">
              <a:buFont typeface="Wingdings" charset="2"/>
              <a:buChar char="ü"/>
            </a:pPr>
            <a:r>
              <a:rPr lang="en-GB" altLang="x-none" sz="2800" dirty="0">
                <a:solidFill>
                  <a:srgbClr val="000000"/>
                </a:solidFill>
              </a:rPr>
              <a:t>Moral justification?</a:t>
            </a:r>
          </a:p>
          <a:p>
            <a:pPr marL="457200" indent="-457200">
              <a:buFont typeface="Wingdings" charset="2"/>
              <a:buChar char="ü"/>
            </a:pPr>
            <a:r>
              <a:rPr lang="en-GB" altLang="x-none" sz="2800" dirty="0">
                <a:solidFill>
                  <a:srgbClr val="000000"/>
                </a:solidFill>
              </a:rPr>
              <a:t>The battles within….</a:t>
            </a:r>
            <a:endParaRPr lang="en-GB" sz="2800" dirty="0"/>
          </a:p>
          <a:p>
            <a:pPr marL="457200" indent="-457200">
              <a:buFont typeface="Wingdings" charset="2"/>
              <a:buChar char="ü"/>
            </a:pPr>
            <a:r>
              <a:rPr lang="en-GB" sz="2800" dirty="0"/>
              <a:t>Inclusion without inclusion</a:t>
            </a:r>
          </a:p>
        </p:txBody>
      </p:sp>
    </p:spTree>
    <p:extLst>
      <p:ext uri="{BB962C8B-B14F-4D97-AF65-F5344CB8AC3E}">
        <p14:creationId xmlns:p14="http://schemas.microsoft.com/office/powerpoint/2010/main" val="289206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5" name="TextBox 1"/>
          <p:cNvSpPr txBox="1">
            <a:spLocks noChangeArrowheads="1"/>
          </p:cNvSpPr>
          <p:nvPr/>
        </p:nvSpPr>
        <p:spPr bwMode="auto">
          <a:xfrm>
            <a:off x="174160" y="261363"/>
            <a:ext cx="849087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b="1" dirty="0"/>
              <a:t>Restorative Justice, Islam and being inclusive</a:t>
            </a:r>
          </a:p>
        </p:txBody>
      </p:sp>
      <p:sp>
        <p:nvSpPr>
          <p:cNvPr id="6" name="Rectangle 5"/>
          <p:cNvSpPr/>
          <p:nvPr/>
        </p:nvSpPr>
        <p:spPr>
          <a:xfrm>
            <a:off x="314978" y="2060848"/>
            <a:ext cx="8538110" cy="3108543"/>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GB" sz="2800" dirty="0"/>
              <a:t>Restorative Justice and Islam:</a:t>
            </a:r>
          </a:p>
          <a:p>
            <a:pPr marL="457200" marR="0" lvl="0" indent="-457200" defTabSz="914400" eaLnBrk="1" fontAlgn="auto" latinLnBrk="0" hangingPunct="1">
              <a:lnSpc>
                <a:spcPct val="100000"/>
              </a:lnSpc>
              <a:spcBef>
                <a:spcPts val="0"/>
              </a:spcBef>
              <a:spcAft>
                <a:spcPts val="0"/>
              </a:spcAft>
              <a:buClrTx/>
              <a:buSzTx/>
              <a:buFont typeface="Wingdings" charset="2"/>
              <a:buNone/>
              <a:tabLst/>
              <a:defRPr/>
            </a:pPr>
            <a:endParaRPr lang="en-GB" sz="2800" dirty="0"/>
          </a:p>
          <a:p>
            <a:pPr algn="ctr"/>
            <a:r>
              <a:rPr lang="en-GB" sz="2800" dirty="0"/>
              <a:t>“if two faction among the believers should fight, then make settlement [</a:t>
            </a:r>
            <a:r>
              <a:rPr lang="en-GB" sz="2800" dirty="0" err="1"/>
              <a:t>suluh</a:t>
            </a:r>
            <a:r>
              <a:rPr lang="en-GB" sz="2800" dirty="0"/>
              <a:t>] between the two”</a:t>
            </a:r>
          </a:p>
          <a:p>
            <a:pPr algn="ctr"/>
            <a:endParaRPr lang="en-GB" sz="2800" dirty="0"/>
          </a:p>
          <a:p>
            <a:pPr algn="ctr"/>
            <a:r>
              <a:rPr lang="en-GB" sz="2800" dirty="0"/>
              <a:t>Qur'an at 49:9 reads:</a:t>
            </a:r>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Tree>
    <p:extLst>
      <p:ext uri="{BB962C8B-B14F-4D97-AF65-F5344CB8AC3E}">
        <p14:creationId xmlns:p14="http://schemas.microsoft.com/office/powerpoint/2010/main" val="3485035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7" name="TextBox 1"/>
          <p:cNvSpPr txBox="1">
            <a:spLocks noChangeArrowheads="1"/>
          </p:cNvSpPr>
          <p:nvPr/>
        </p:nvSpPr>
        <p:spPr bwMode="auto">
          <a:xfrm>
            <a:off x="174161" y="261363"/>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Restorative justice and Islam</a:t>
            </a:r>
          </a:p>
        </p:txBody>
      </p:sp>
      <p:sp>
        <p:nvSpPr>
          <p:cNvPr id="8" name="Rectangle 7"/>
          <p:cNvSpPr/>
          <p:nvPr/>
        </p:nvSpPr>
        <p:spPr>
          <a:xfrm>
            <a:off x="265210" y="1700808"/>
            <a:ext cx="8538110" cy="4924425"/>
          </a:xfrm>
          <a:prstGeom prst="rect">
            <a:avLst/>
          </a:prstGeom>
        </p:spPr>
        <p:txBody>
          <a:bodyPr wrap="square">
            <a:spAutoFit/>
          </a:bodyPr>
          <a:lstStyle/>
          <a:p>
            <a:pPr marL="457200" indent="-457200">
              <a:buFont typeface="Wingdings" charset="2"/>
              <a:buChar char="ü"/>
            </a:pPr>
            <a:r>
              <a:rPr lang="en-GB" sz="2200" dirty="0"/>
              <a:t>The law of </a:t>
            </a:r>
            <a:r>
              <a:rPr lang="en-GB" sz="2200" dirty="0" err="1"/>
              <a:t>qisas</a:t>
            </a:r>
            <a:endParaRPr lang="en-GB" sz="2200" dirty="0"/>
          </a:p>
          <a:p>
            <a:pPr marL="457200" indent="-457200">
              <a:buFont typeface="Wingdings" charset="2"/>
              <a:buChar char="ü"/>
            </a:pPr>
            <a:r>
              <a:rPr lang="en-GB" sz="2200" dirty="0"/>
              <a:t>the practices of conciliation (</a:t>
            </a:r>
            <a:r>
              <a:rPr lang="en-GB" sz="2200" dirty="0" err="1"/>
              <a:t>suluh</a:t>
            </a:r>
            <a:r>
              <a:rPr lang="en-GB" sz="2200" dirty="0"/>
              <a:t>) by service for the benefit of the victim</a:t>
            </a:r>
          </a:p>
          <a:p>
            <a:pPr marL="457200" indent="-457200">
              <a:buFont typeface="Wingdings" charset="2"/>
              <a:buChar char="ü"/>
            </a:pPr>
            <a:r>
              <a:rPr lang="en-GB" sz="2200" dirty="0"/>
              <a:t>compensation (</a:t>
            </a:r>
            <a:r>
              <a:rPr lang="en-GB" sz="2200" dirty="0" err="1"/>
              <a:t>diyya</a:t>
            </a:r>
            <a:r>
              <a:rPr lang="en-GB" sz="2200" dirty="0"/>
              <a:t>)</a:t>
            </a:r>
          </a:p>
          <a:p>
            <a:pPr marL="457200" indent="-457200">
              <a:buFont typeface="Wingdings" charset="2"/>
              <a:buChar char="ü"/>
            </a:pPr>
            <a:r>
              <a:rPr lang="en-GB" sz="2200" dirty="0"/>
              <a:t>isolation (</a:t>
            </a:r>
            <a:r>
              <a:rPr lang="en-GB" sz="2200" dirty="0" err="1"/>
              <a:t>hajr</a:t>
            </a:r>
            <a:r>
              <a:rPr lang="en-GB" sz="2200" dirty="0"/>
              <a:t>)</a:t>
            </a:r>
          </a:p>
          <a:p>
            <a:pPr marL="457200" indent="-457200">
              <a:buFont typeface="Wingdings" charset="2"/>
              <a:buChar char="ü"/>
            </a:pPr>
            <a:r>
              <a:rPr lang="en-GB" sz="2200" dirty="0"/>
              <a:t>pardon (</a:t>
            </a:r>
            <a:r>
              <a:rPr lang="en-GB" sz="2200" dirty="0" err="1"/>
              <a:t>afou</a:t>
            </a:r>
            <a:r>
              <a:rPr lang="en-GB" sz="2200" dirty="0"/>
              <a:t>)</a:t>
            </a:r>
          </a:p>
          <a:p>
            <a:pPr marL="457200" indent="-457200">
              <a:buFont typeface="Wingdings" charset="2"/>
              <a:buChar char="ü"/>
            </a:pPr>
            <a:r>
              <a:rPr lang="en-GB" sz="2200" dirty="0"/>
              <a:t>community service (</a:t>
            </a:r>
            <a:r>
              <a:rPr lang="en-GB" sz="2200" dirty="0" err="1"/>
              <a:t>akila</a:t>
            </a:r>
            <a:r>
              <a:rPr lang="en-GB" sz="2200" dirty="0"/>
              <a:t> and </a:t>
            </a:r>
            <a:r>
              <a:rPr lang="en-GB" sz="2200" dirty="0" err="1"/>
              <a:t>diwan</a:t>
            </a:r>
            <a:r>
              <a:rPr lang="en-GB" sz="2200" dirty="0"/>
              <a:t>)</a:t>
            </a:r>
          </a:p>
          <a:p>
            <a:pPr marL="457200" indent="-457200">
              <a:buFont typeface="Wingdings" charset="2"/>
              <a:buChar char="ü"/>
            </a:pPr>
            <a:r>
              <a:rPr lang="en-GB" sz="2200" dirty="0"/>
              <a:t>warning (</a:t>
            </a:r>
            <a:r>
              <a:rPr lang="en-GB" sz="2200" dirty="0" err="1"/>
              <a:t>hisba</a:t>
            </a:r>
            <a:r>
              <a:rPr lang="en-GB" sz="2200" dirty="0"/>
              <a:t>)</a:t>
            </a:r>
          </a:p>
          <a:p>
            <a:pPr marL="457200" indent="-457200">
              <a:buFont typeface="Wingdings" charset="2"/>
              <a:buChar char="ü"/>
            </a:pPr>
            <a:r>
              <a:rPr lang="en-GB" sz="2200" dirty="0"/>
              <a:t>expiation (</a:t>
            </a:r>
            <a:r>
              <a:rPr lang="en-GB" sz="2200" dirty="0" err="1"/>
              <a:t>kafara</a:t>
            </a:r>
            <a:r>
              <a:rPr lang="en-GB" sz="2200" dirty="0"/>
              <a:t>)</a:t>
            </a:r>
          </a:p>
          <a:p>
            <a:pPr marL="457200" indent="-457200">
              <a:buFont typeface="Wingdings" charset="2"/>
              <a:buChar char="ü"/>
            </a:pPr>
            <a:r>
              <a:rPr lang="en-GB" sz="2200" dirty="0"/>
              <a:t>surety (</a:t>
            </a:r>
            <a:r>
              <a:rPr lang="en-GB" sz="2200" dirty="0" err="1"/>
              <a:t>kafala</a:t>
            </a:r>
            <a:r>
              <a:rPr lang="en-GB" sz="2200" dirty="0"/>
              <a:t>)</a:t>
            </a:r>
          </a:p>
          <a:p>
            <a:pPr marL="457200" indent="-457200">
              <a:buFont typeface="Wingdings" charset="2"/>
              <a:buChar char="ü"/>
            </a:pPr>
            <a:r>
              <a:rPr lang="en-GB" sz="2200" dirty="0"/>
              <a:t>Intercession (</a:t>
            </a:r>
            <a:r>
              <a:rPr lang="en-GB" sz="2200" dirty="0" err="1"/>
              <a:t>shafaa</a:t>
            </a:r>
            <a:r>
              <a:rPr lang="en-GB" sz="2200" dirty="0"/>
              <a:t>)</a:t>
            </a:r>
          </a:p>
          <a:p>
            <a:pPr marL="457200" indent="-457200">
              <a:buFont typeface="Wingdings" charset="2"/>
              <a:buChar char="ü"/>
            </a:pPr>
            <a:r>
              <a:rPr lang="en-GB" sz="2200" dirty="0"/>
              <a:t>repentance (</a:t>
            </a:r>
            <a:r>
              <a:rPr lang="en-GB" sz="2200" dirty="0" err="1"/>
              <a:t>tawba</a:t>
            </a:r>
            <a:r>
              <a:rPr lang="en-GB" sz="2200" dirty="0"/>
              <a:t>)</a:t>
            </a:r>
          </a:p>
          <a:p>
            <a:pPr marL="457200" indent="-457200">
              <a:buFont typeface="Wingdings" charset="2"/>
              <a:buChar char="ü"/>
            </a:pPr>
            <a:r>
              <a:rPr lang="en-GB" sz="2200" dirty="0"/>
              <a:t>preserving privacy (</a:t>
            </a:r>
            <a:r>
              <a:rPr lang="en-GB" sz="2200" dirty="0" err="1"/>
              <a:t>satr</a:t>
            </a:r>
            <a:r>
              <a:rPr lang="en-GB" sz="2200" dirty="0"/>
              <a:t>) </a:t>
            </a:r>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Tree>
    <p:extLst>
      <p:ext uri="{BB962C8B-B14F-4D97-AF65-F5344CB8AC3E}">
        <p14:creationId xmlns:p14="http://schemas.microsoft.com/office/powerpoint/2010/main" val="2102545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5" name="TextBox 1"/>
          <p:cNvSpPr txBox="1">
            <a:spLocks noChangeArrowheads="1"/>
          </p:cNvSpPr>
          <p:nvPr/>
        </p:nvSpPr>
        <p:spPr bwMode="auto">
          <a:xfrm>
            <a:off x="99336" y="68479"/>
            <a:ext cx="849087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A case study: The Youth Empowerment &amp; Innovation Project (Erasmus KA3)</a:t>
            </a:r>
          </a:p>
          <a:p>
            <a:pPr>
              <a:spcBef>
                <a:spcPct val="0"/>
              </a:spcBef>
              <a:buFontTx/>
              <a:buNone/>
            </a:pPr>
            <a:endParaRPr lang="en-GB" altLang="en-US" dirty="0">
              <a:solidFill>
                <a:srgbClr val="FF0000"/>
              </a:solidFill>
            </a:endParaRPr>
          </a:p>
        </p:txBody>
      </p:sp>
      <p:sp>
        <p:nvSpPr>
          <p:cNvPr id="6" name="Rectangle 5"/>
          <p:cNvSpPr/>
          <p:nvPr/>
        </p:nvSpPr>
        <p:spPr>
          <a:xfrm>
            <a:off x="124721" y="1700808"/>
            <a:ext cx="5742536" cy="4278094"/>
          </a:xfrm>
          <a:prstGeom prst="rect">
            <a:avLst/>
          </a:prstGeom>
        </p:spPr>
        <p:txBody>
          <a:bodyPr wrap="square">
            <a:spAutoFit/>
          </a:bodyPr>
          <a:lstStyle/>
          <a:p>
            <a:pPr>
              <a:spcAft>
                <a:spcPts val="0"/>
              </a:spcAft>
            </a:pPr>
            <a:r>
              <a:rPr lang="en-GB" sz="1600" dirty="0">
                <a:ea typeface="Calibri" panose="020F0502020204030204" pitchFamily="34" charset="0"/>
                <a:cs typeface="Calibri" panose="020F0502020204030204" pitchFamily="34" charset="0"/>
              </a:rPr>
              <a:t>YEIP’s aim is to construct a policy measure that will help enhance social cohesion and prevent violent radicalisation of young people in Europe. To this end, it will construct evidenced-based tools (YEIP PREVENT model, toolkit, training programme) that will allow the delivery of direct interventions in 4 different environments that will be evaluated prior to rolling out the policy measure. To ensure that our results are translated into policy making at a national level, we put together a partnership of 8 EU member states consisting of:</a:t>
            </a:r>
            <a:endParaRPr lang="en-GB" sz="1600" dirty="0">
              <a:ea typeface="Times New Roman" panose="02020603050405020304" pitchFamily="18" charset="0"/>
            </a:endParaRPr>
          </a:p>
          <a:p>
            <a:pPr>
              <a:spcAft>
                <a:spcPts val="0"/>
              </a:spcAft>
            </a:pPr>
            <a:r>
              <a:rPr lang="en-GB" sz="1600" dirty="0">
                <a:ea typeface="Calibri" panose="020F0502020204030204" pitchFamily="34" charset="0"/>
                <a:cs typeface="Calibri" panose="020F0502020204030204" pitchFamily="34" charset="0"/>
              </a:rPr>
              <a:t> </a:t>
            </a:r>
            <a:endParaRPr lang="en-GB" sz="1600" dirty="0">
              <a:ea typeface="Times New Roman" panose="02020603050405020304" pitchFamily="18" charset="0"/>
            </a:endParaRPr>
          </a:p>
          <a:p>
            <a:pPr marL="342900" lvl="0" indent="-342900">
              <a:buFont typeface="Symbol" panose="05050102010706020507" pitchFamily="18" charset="2"/>
              <a:buChar char=""/>
            </a:pPr>
            <a:r>
              <a:rPr lang="en-GB" sz="1600" b="1" dirty="0"/>
              <a:t>1 Public Authority per country</a:t>
            </a:r>
            <a:r>
              <a:rPr lang="en-GB" sz="1600" dirty="0"/>
              <a:t> that would be able to take strategic leadership in the Call’s area of PT7</a:t>
            </a:r>
          </a:p>
          <a:p>
            <a:pPr marL="342900" lvl="0" indent="-342900">
              <a:buFont typeface="Symbol" panose="05050102010706020507" pitchFamily="18" charset="2"/>
              <a:buChar char=""/>
            </a:pPr>
            <a:r>
              <a:rPr lang="en-GB" sz="1600" b="1" dirty="0"/>
              <a:t>1 Researcher per country</a:t>
            </a:r>
            <a:r>
              <a:rPr lang="en-GB" sz="1600" dirty="0"/>
              <a:t> that would carry out in an independent and robust manner the action research/ field trials, while acting as the main point of contact between the Coordinator and the given Public Authority</a:t>
            </a:r>
          </a:p>
          <a:p>
            <a:pPr marL="342900" lvl="0" indent="-342900">
              <a:buFont typeface="Symbol" panose="05050102010706020507" pitchFamily="18" charset="2"/>
              <a:buChar char=""/>
            </a:pPr>
            <a:r>
              <a:rPr lang="en-GB" sz="1600" b="1" dirty="0"/>
              <a:t>2 examples of Target Groups</a:t>
            </a:r>
            <a:r>
              <a:rPr lang="en-GB" sz="1600" dirty="0"/>
              <a:t> with practical expertise to ensure user engagement.</a:t>
            </a:r>
            <a:endParaRPr lang="en-GB" sz="1600" dirty="0">
              <a:effectLst/>
            </a:endParaRPr>
          </a:p>
        </p:txBody>
      </p:sp>
      <p:pic>
        <p:nvPicPr>
          <p:cNvPr id="9" name="Picture 8"/>
          <p:cNvPicPr>
            <a:picLocks noChangeAspect="1"/>
          </p:cNvPicPr>
          <p:nvPr/>
        </p:nvPicPr>
        <p:blipFill>
          <a:blip r:embed="rId4"/>
          <a:stretch>
            <a:fillRect/>
          </a:stretch>
        </p:blipFill>
        <p:spPr>
          <a:xfrm>
            <a:off x="5849720" y="1772816"/>
            <a:ext cx="3220040" cy="3517104"/>
          </a:xfrm>
          <a:prstGeom prst="rect">
            <a:avLst/>
          </a:prstGeom>
        </p:spPr>
      </p:pic>
    </p:spTree>
    <p:extLst>
      <p:ext uri="{BB962C8B-B14F-4D97-AF65-F5344CB8AC3E}">
        <p14:creationId xmlns:p14="http://schemas.microsoft.com/office/powerpoint/2010/main" val="1979141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7" name="TextBox 1"/>
          <p:cNvSpPr txBox="1">
            <a:spLocks noChangeArrowheads="1"/>
          </p:cNvSpPr>
          <p:nvPr/>
        </p:nvSpPr>
        <p:spPr bwMode="auto">
          <a:xfrm>
            <a:off x="284535" y="476672"/>
            <a:ext cx="878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en-US" b="1" dirty="0"/>
              <a:t>Thank You! </a:t>
            </a:r>
          </a:p>
        </p:txBody>
      </p:sp>
      <p:sp>
        <p:nvSpPr>
          <p:cNvPr id="8" name="Content Placeholder 3"/>
          <p:cNvSpPr>
            <a:spLocks noGrp="1"/>
          </p:cNvSpPr>
          <p:nvPr>
            <p:ph idx="1"/>
          </p:nvPr>
        </p:nvSpPr>
        <p:spPr>
          <a:xfrm>
            <a:off x="467544" y="1268760"/>
            <a:ext cx="8229600" cy="5073650"/>
          </a:xfrm>
        </p:spPr>
        <p:txBody>
          <a:bodyPr/>
          <a:lstStyle/>
          <a:p>
            <a:pPr marL="0" indent="0">
              <a:buFontTx/>
              <a:buNone/>
            </a:pPr>
            <a:endParaRPr lang="en-GB" altLang="en-US" sz="2400" dirty="0">
              <a:ea typeface="ＭＳ Ｐゴシック" pitchFamily="34" charset="-128"/>
              <a:hlinkClick r:id="rId4"/>
            </a:endParaRPr>
          </a:p>
          <a:p>
            <a:pPr marL="0" indent="0" algn="ctr">
              <a:buFontTx/>
              <a:buNone/>
            </a:pPr>
            <a:r>
              <a:rPr lang="en-GB" altLang="en-US" sz="2800" dirty="0">
                <a:ea typeface="ＭＳ Ｐゴシック" pitchFamily="34" charset="-128"/>
              </a:rPr>
              <a:t>The IARS International Institute </a:t>
            </a:r>
          </a:p>
          <a:p>
            <a:pPr marL="0" indent="0" algn="ctr">
              <a:buFontTx/>
              <a:buNone/>
            </a:pPr>
            <a:r>
              <a:rPr lang="en-GB" altLang="en-US" sz="2800" dirty="0">
                <a:ea typeface="ＭＳ Ｐゴシック" pitchFamily="34" charset="-128"/>
              </a:rPr>
              <a:t>14 Dock Offices</a:t>
            </a:r>
          </a:p>
          <a:p>
            <a:pPr marL="0" indent="0" algn="ctr">
              <a:buFontTx/>
              <a:buNone/>
            </a:pPr>
            <a:r>
              <a:rPr lang="en-GB" altLang="en-US" sz="2800" dirty="0">
                <a:ea typeface="ＭＳ Ｐゴシック" pitchFamily="34" charset="-128"/>
              </a:rPr>
              <a:t>Surrey Quays Road</a:t>
            </a:r>
          </a:p>
          <a:p>
            <a:pPr marL="0" indent="0" algn="ctr">
              <a:buFontTx/>
              <a:buNone/>
            </a:pPr>
            <a:r>
              <a:rPr lang="en-GB" altLang="en-US" sz="2800" dirty="0">
                <a:ea typeface="ＭＳ Ｐゴシック" pitchFamily="34" charset="-128"/>
              </a:rPr>
              <a:t>London SE16 2XU</a:t>
            </a:r>
          </a:p>
          <a:p>
            <a:pPr marL="0" indent="0" algn="ctr">
              <a:buFontTx/>
              <a:buNone/>
            </a:pPr>
            <a:r>
              <a:rPr lang="en-GB" altLang="en-US" sz="2800" dirty="0">
                <a:ea typeface="ＭＳ Ｐゴシック" pitchFamily="34" charset="-128"/>
              </a:rPr>
              <a:t>United Kingdom</a:t>
            </a:r>
          </a:p>
          <a:p>
            <a:pPr marL="0" indent="0" algn="ctr">
              <a:buFontTx/>
              <a:buNone/>
            </a:pPr>
            <a:r>
              <a:rPr lang="en-GB" altLang="en-US" sz="2800" dirty="0">
                <a:ea typeface="ＭＳ Ｐゴシック" pitchFamily="34" charset="-128"/>
                <a:hlinkClick r:id="rId4"/>
              </a:rPr>
              <a:t>www.iars.org.uk</a:t>
            </a:r>
            <a:r>
              <a:rPr lang="en-GB" altLang="en-US" sz="2800" dirty="0">
                <a:ea typeface="ＭＳ Ｐゴシック" pitchFamily="34" charset="-128"/>
              </a:rPr>
              <a:t> </a:t>
            </a:r>
          </a:p>
          <a:p>
            <a:pPr marL="0" indent="0" algn="ctr">
              <a:buFontTx/>
              <a:buNone/>
            </a:pPr>
            <a:r>
              <a:rPr lang="en-GB" altLang="en-US" sz="2800" dirty="0">
                <a:ea typeface="ＭＳ Ｐゴシック" pitchFamily="34" charset="-128"/>
                <a:hlinkClick r:id="rId5"/>
              </a:rPr>
              <a:t>contact@iars.org.uk</a:t>
            </a:r>
            <a:r>
              <a:rPr lang="en-GB" altLang="en-US" sz="2800" dirty="0">
                <a:ea typeface="ＭＳ Ｐゴシック" pitchFamily="34" charset="-128"/>
              </a:rPr>
              <a:t> </a:t>
            </a:r>
          </a:p>
          <a:p>
            <a:pPr marL="0" indent="0" algn="ctr">
              <a:buFontTx/>
              <a:buNone/>
            </a:pPr>
            <a:r>
              <a:rPr lang="en-GB" altLang="en-US" sz="2800" dirty="0">
                <a:ea typeface="ＭＳ Ｐゴシック" pitchFamily="34" charset="-128"/>
              </a:rPr>
              <a:t>Tel. (0044) 207 064 4380 </a:t>
            </a:r>
          </a:p>
        </p:txBody>
      </p:sp>
      <p:pic>
        <p:nvPicPr>
          <p:cNvPr id="2" name="Picture 1">
            <a:extLst>
              <a:ext uri="{FF2B5EF4-FFF2-40B4-BE49-F238E27FC236}">
                <a16:creationId xmlns:a16="http://schemas.microsoft.com/office/drawing/2014/main" id="{4D60C82F-AC4C-7D46-82DF-C159D2555E9F}"/>
              </a:ext>
            </a:extLst>
          </p:cNvPr>
          <p:cNvPicPr>
            <a:picLocks noChangeAspect="1"/>
          </p:cNvPicPr>
          <p:nvPr/>
        </p:nvPicPr>
        <p:blipFill>
          <a:blip r:embed="rId6"/>
          <a:stretch>
            <a:fillRect/>
          </a:stretch>
        </p:blipFill>
        <p:spPr>
          <a:xfrm>
            <a:off x="7321971" y="1988840"/>
            <a:ext cx="1388840" cy="1388840"/>
          </a:xfrm>
          <a:prstGeom prst="rect">
            <a:avLst/>
          </a:prstGeom>
        </p:spPr>
      </p:pic>
      <p:pic>
        <p:nvPicPr>
          <p:cNvPr id="6" name="Picture 1" descr="cid:image001.png@01D34FBC.6D2A6FE0">
            <a:extLst>
              <a:ext uri="{FF2B5EF4-FFF2-40B4-BE49-F238E27FC236}">
                <a16:creationId xmlns:a16="http://schemas.microsoft.com/office/drawing/2014/main" id="{7AE74A04-D118-0044-A44D-A9CAB7B8D6A9}"/>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611560" y="5806840"/>
            <a:ext cx="3265165" cy="7707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0CDC20D-C916-034C-B4BD-6743B2240509}"/>
              </a:ext>
            </a:extLst>
          </p:cNvPr>
          <p:cNvPicPr>
            <a:picLocks noChangeAspect="1"/>
          </p:cNvPicPr>
          <p:nvPr/>
        </p:nvPicPr>
        <p:blipFill>
          <a:blip r:embed="rId9"/>
          <a:stretch>
            <a:fillRect/>
          </a:stretch>
        </p:blipFill>
        <p:spPr>
          <a:xfrm>
            <a:off x="107504" y="2936534"/>
            <a:ext cx="3171056" cy="1170271"/>
          </a:xfrm>
          <a:prstGeom prst="rect">
            <a:avLst/>
          </a:prstGeom>
        </p:spPr>
      </p:pic>
    </p:spTree>
    <p:extLst>
      <p:ext uri="{BB962C8B-B14F-4D97-AF65-F5344CB8AC3E}">
        <p14:creationId xmlns:p14="http://schemas.microsoft.com/office/powerpoint/2010/main" val="150258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extBox 1"/>
          <p:cNvSpPr txBox="1">
            <a:spLocks noChangeArrowheads="1"/>
          </p:cNvSpPr>
          <p:nvPr/>
        </p:nvSpPr>
        <p:spPr bwMode="auto">
          <a:xfrm>
            <a:off x="380085" y="548680"/>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b="1" dirty="0"/>
              <a:t>My Claim</a:t>
            </a:r>
          </a:p>
        </p:txBody>
      </p:sp>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5" name="Rectangle 4"/>
          <p:cNvSpPr/>
          <p:nvPr/>
        </p:nvSpPr>
        <p:spPr>
          <a:xfrm>
            <a:off x="380085" y="1844824"/>
            <a:ext cx="8458200" cy="3539430"/>
          </a:xfrm>
          <a:prstGeom prst="rect">
            <a:avLst/>
          </a:prstGeom>
        </p:spPr>
        <p:txBody>
          <a:bodyPr wrap="square">
            <a:spAutoFit/>
          </a:bodyPr>
          <a:lstStyle/>
          <a:p>
            <a:pPr marL="342900" marR="0" lvl="0" indent="-342900" algn="ctr" defTabSz="914400" eaLnBrk="1" fontAlgn="auto" latinLnBrk="0" hangingPunct="1">
              <a:lnSpc>
                <a:spcPct val="100000"/>
              </a:lnSpc>
              <a:spcBef>
                <a:spcPts val="0"/>
              </a:spcBef>
              <a:spcAft>
                <a:spcPts val="0"/>
              </a:spcAft>
              <a:buClrTx/>
              <a:buSzTx/>
              <a:buFont typeface="+mj-lt"/>
              <a:buNone/>
              <a:tabLst/>
              <a:defRPr/>
            </a:pPr>
            <a:r>
              <a:rPr lang="en-GB" sz="2800" dirty="0"/>
              <a:t> </a:t>
            </a:r>
          </a:p>
          <a:p>
            <a:pPr marL="342900" marR="0" lvl="0" indent="-342900" algn="ctr" defTabSz="914400" eaLnBrk="1" fontAlgn="auto" latinLnBrk="0" hangingPunct="1">
              <a:lnSpc>
                <a:spcPct val="100000"/>
              </a:lnSpc>
              <a:spcBef>
                <a:spcPts val="0"/>
              </a:spcBef>
              <a:spcAft>
                <a:spcPts val="0"/>
              </a:spcAft>
              <a:buClrTx/>
              <a:buSzTx/>
              <a:buFont typeface="+mj-lt"/>
              <a:buNone/>
              <a:tabLst/>
              <a:defRPr/>
            </a:pPr>
            <a:endParaRPr lang="en-GB" sz="2800" dirty="0"/>
          </a:p>
          <a:p>
            <a:pPr marL="342900" marR="0" lvl="0" indent="-342900" algn="ctr" defTabSz="914400" eaLnBrk="1" fontAlgn="auto" latinLnBrk="0" hangingPunct="1">
              <a:lnSpc>
                <a:spcPct val="100000"/>
              </a:lnSpc>
              <a:spcBef>
                <a:spcPts val="0"/>
              </a:spcBef>
              <a:spcAft>
                <a:spcPts val="0"/>
              </a:spcAft>
              <a:buClrTx/>
              <a:buSzTx/>
              <a:buFont typeface="+mj-lt"/>
              <a:buNone/>
              <a:tabLst/>
              <a:defRPr/>
            </a:pPr>
            <a:r>
              <a:rPr lang="en-GB" sz="2800" dirty="0"/>
              <a:t>The road that we have taken for security policy and practice internationally is leading to further division and the erosion of our societal values.</a:t>
            </a:r>
          </a:p>
          <a:p>
            <a:pPr marL="342900" marR="0" lvl="0" indent="-342900" algn="ctr" defTabSz="914400" eaLnBrk="1" fontAlgn="auto" latinLnBrk="0" hangingPunct="1">
              <a:lnSpc>
                <a:spcPct val="100000"/>
              </a:lnSpc>
              <a:spcBef>
                <a:spcPts val="0"/>
              </a:spcBef>
              <a:spcAft>
                <a:spcPts val="0"/>
              </a:spcAft>
              <a:buClrTx/>
              <a:buSzTx/>
              <a:buFont typeface="+mj-lt"/>
              <a:buNone/>
              <a:tabLst/>
              <a:defRPr/>
            </a:pPr>
            <a:endParaRPr lang="en-GB" sz="2800" dirty="0"/>
          </a:p>
          <a:p>
            <a:pPr marL="342900" marR="0" lvl="0" indent="-342900" algn="ctr" defTabSz="914400" eaLnBrk="1" fontAlgn="auto" latinLnBrk="0" hangingPunct="1">
              <a:lnSpc>
                <a:spcPct val="100000"/>
              </a:lnSpc>
              <a:spcBef>
                <a:spcPts val="0"/>
              </a:spcBef>
              <a:spcAft>
                <a:spcPts val="0"/>
              </a:spcAft>
              <a:buClrTx/>
              <a:buSzTx/>
              <a:buFont typeface="+mj-lt"/>
              <a:buNone/>
              <a:tabLst/>
              <a:defRPr/>
            </a:pPr>
            <a:r>
              <a:rPr lang="en-GB" sz="2800" i="1" dirty="0"/>
              <a:t>This is by no coincidence</a:t>
            </a:r>
          </a:p>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800" dirty="0"/>
          </a:p>
        </p:txBody>
      </p:sp>
    </p:spTree>
    <p:extLst>
      <p:ext uri="{BB962C8B-B14F-4D97-AF65-F5344CB8AC3E}">
        <p14:creationId xmlns:p14="http://schemas.microsoft.com/office/powerpoint/2010/main" val="1060813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extBox 1"/>
          <p:cNvSpPr txBox="1">
            <a:spLocks noChangeArrowheads="1"/>
          </p:cNvSpPr>
          <p:nvPr/>
        </p:nvSpPr>
        <p:spPr bwMode="auto">
          <a:xfrm>
            <a:off x="433449" y="572796"/>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b="1" dirty="0"/>
              <a:t>My argument</a:t>
            </a:r>
          </a:p>
        </p:txBody>
      </p:sp>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11" name="Rectangle 10"/>
          <p:cNvSpPr/>
          <p:nvPr/>
        </p:nvSpPr>
        <p:spPr>
          <a:xfrm>
            <a:off x="-2832" y="1700808"/>
            <a:ext cx="8939709" cy="6124754"/>
          </a:xfrm>
          <a:prstGeom prst="rect">
            <a:avLst/>
          </a:prstGeom>
        </p:spPr>
        <p:txBody>
          <a:bodyPr wrap="square">
            <a:spAutoFit/>
          </a:bodyPr>
          <a:lstStyle/>
          <a:p>
            <a:pPr marL="342900" lvl="0" indent="-342900" algn="ctr"/>
            <a:r>
              <a:rPr lang="en-GB" sz="2800" dirty="0"/>
              <a:t>We are in a </a:t>
            </a:r>
            <a:r>
              <a:rPr lang="en-GB" sz="2800" i="1" dirty="0"/>
              <a:t>democratic deficit </a:t>
            </a:r>
            <a:r>
              <a:rPr lang="en-GB" sz="2800" dirty="0"/>
              <a:t>perpetuated by a number of challenges such as the </a:t>
            </a:r>
            <a:r>
              <a:rPr lang="en-GB" sz="2800" b="1" dirty="0"/>
              <a:t>economic downturn</a:t>
            </a:r>
            <a:r>
              <a:rPr lang="en-GB" sz="2800" dirty="0"/>
              <a:t>, </a:t>
            </a:r>
            <a:r>
              <a:rPr lang="en-GB" sz="2800" b="1" dirty="0"/>
              <a:t>fears of security</a:t>
            </a:r>
            <a:r>
              <a:rPr lang="en-GB" sz="2800" dirty="0"/>
              <a:t>, </a:t>
            </a:r>
            <a:r>
              <a:rPr lang="en-GB" sz="2800" b="1" dirty="0"/>
              <a:t>nationalism</a:t>
            </a:r>
            <a:r>
              <a:rPr lang="en-GB" sz="2800" dirty="0"/>
              <a:t> and the continuous </a:t>
            </a:r>
            <a:r>
              <a:rPr lang="en-GB" sz="2800" b="1" dirty="0"/>
              <a:t>marginalisation of the disempowered</a:t>
            </a:r>
            <a:r>
              <a:rPr lang="en-GB" sz="2800" dirty="0"/>
              <a:t>.</a:t>
            </a:r>
          </a:p>
          <a:p>
            <a:pPr marL="342900" lvl="0" indent="-342900" algn="ctr"/>
            <a:endParaRPr lang="en-GB" sz="2800" dirty="0"/>
          </a:p>
          <a:p>
            <a:pPr marL="342900" lvl="0" indent="-342900" algn="ctr"/>
            <a:r>
              <a:rPr lang="en-GB" sz="2800" dirty="0"/>
              <a:t>To maintain this deficit, control is exercised through fear:</a:t>
            </a:r>
          </a:p>
          <a:p>
            <a:pPr marL="342900" lvl="0" indent="-342900" algn="ctr"/>
            <a:endParaRPr lang="en-GB" sz="2800" dirty="0"/>
          </a:p>
          <a:p>
            <a:pPr marL="457200" lvl="0" indent="-457200" algn="ctr">
              <a:buFont typeface="Wingdings" charset="2"/>
              <a:buChar char="ü"/>
              <a:defRPr/>
            </a:pPr>
            <a:r>
              <a:rPr lang="en-GB" sz="2800" dirty="0"/>
              <a:t>Security terror (terrorism &amp; radicalisation)</a:t>
            </a:r>
          </a:p>
          <a:p>
            <a:pPr marL="457200" lvl="0" indent="-457200" algn="ctr">
              <a:buFont typeface="Wingdings" charset="2"/>
              <a:buChar char="ü"/>
              <a:defRPr/>
            </a:pPr>
            <a:r>
              <a:rPr lang="en-GB" sz="2800" dirty="0"/>
              <a:t>Financial terror (financial crisis)</a:t>
            </a:r>
          </a:p>
          <a:p>
            <a:pPr marL="457200" lvl="0" indent="-457200" algn="ctr">
              <a:buFont typeface="Wingdings" charset="2"/>
              <a:buChar char="ü"/>
              <a:defRPr/>
            </a:pPr>
            <a:r>
              <a:rPr lang="en-GB" sz="2800" dirty="0"/>
              <a:t>Identity terror (nationalism)</a:t>
            </a:r>
          </a:p>
          <a:p>
            <a:pPr marL="342900" lvl="0" indent="-342900"/>
            <a:r>
              <a:rPr lang="en-GB" sz="2800" dirty="0"/>
              <a:t> </a:t>
            </a:r>
          </a:p>
          <a:p>
            <a:pPr marL="342900" lvl="0" indent="-342900" algn="ctr"/>
            <a:endParaRPr lang="en-GB" sz="2800" dirty="0"/>
          </a:p>
          <a:p>
            <a:pPr marL="342900" lvl="0" indent="-342900" algn="ctr">
              <a:defRPr/>
            </a:pPr>
            <a:r>
              <a:rPr lang="en-GB" sz="2800" dirty="0"/>
              <a:t> </a:t>
            </a:r>
          </a:p>
          <a:p>
            <a:pPr marL="342900" lvl="0" indent="-342900" algn="ctr"/>
            <a:endParaRPr lang="en-GB" sz="2800" dirty="0"/>
          </a:p>
        </p:txBody>
      </p:sp>
    </p:spTree>
    <p:extLst>
      <p:ext uri="{BB962C8B-B14F-4D97-AF65-F5344CB8AC3E}">
        <p14:creationId xmlns:p14="http://schemas.microsoft.com/office/powerpoint/2010/main" val="556884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extBox 1"/>
          <p:cNvSpPr txBox="1">
            <a:spLocks noChangeArrowheads="1"/>
          </p:cNvSpPr>
          <p:nvPr/>
        </p:nvSpPr>
        <p:spPr bwMode="auto">
          <a:xfrm>
            <a:off x="642416" y="763756"/>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b="1" dirty="0"/>
              <a:t>My assumption</a:t>
            </a:r>
          </a:p>
        </p:txBody>
      </p:sp>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5" name="Rectangle 4"/>
          <p:cNvSpPr/>
          <p:nvPr/>
        </p:nvSpPr>
        <p:spPr>
          <a:xfrm>
            <a:off x="323529" y="1556792"/>
            <a:ext cx="8489604" cy="4545221"/>
          </a:xfrm>
          <a:prstGeom prst="rect">
            <a:avLst/>
          </a:prstGeom>
        </p:spPr>
        <p:txBody>
          <a:bodyPr wrap="square">
            <a:spAutoFit/>
          </a:bodyPr>
          <a:lstStyle/>
          <a:p>
            <a:pPr marL="342900" lvl="0" indent="-342900" algn="ctr">
              <a:defRPr/>
            </a:pPr>
            <a:endParaRPr lang="en-GB" sz="2800" dirty="0"/>
          </a:p>
          <a:p>
            <a:pPr marL="342900" lvl="0" indent="-342900" algn="ctr">
              <a:defRPr/>
            </a:pPr>
            <a:r>
              <a:rPr lang="en-GB" sz="2800" i="1" dirty="0"/>
              <a:t>There is an alternative vision for social cohesion </a:t>
            </a:r>
          </a:p>
          <a:p>
            <a:pPr marL="342900" marR="0" lvl="0" indent="-342900" algn="ctr" defTabSz="914400" eaLnBrk="1" fontAlgn="auto" latinLnBrk="0" hangingPunct="1">
              <a:lnSpc>
                <a:spcPct val="100000"/>
              </a:lnSpc>
              <a:spcBef>
                <a:spcPts val="0"/>
              </a:spcBef>
              <a:spcAft>
                <a:spcPts val="0"/>
              </a:spcAft>
              <a:buClrTx/>
              <a:buSzTx/>
              <a:buFont typeface="+mj-lt"/>
              <a:buNone/>
              <a:tabLst/>
              <a:defRPr/>
            </a:pPr>
            <a:endParaRPr lang="en-GB" sz="2800" dirty="0"/>
          </a:p>
          <a:p>
            <a:pPr marL="342900" marR="0" lvl="0" indent="-342900" defTabSz="914400" eaLnBrk="1" fontAlgn="auto" latinLnBrk="0" hangingPunct="1">
              <a:lnSpc>
                <a:spcPct val="100000"/>
              </a:lnSpc>
              <a:spcBef>
                <a:spcPts val="0"/>
              </a:spcBef>
              <a:spcAft>
                <a:spcPts val="0"/>
              </a:spcAft>
              <a:buClrTx/>
              <a:buSzTx/>
              <a:buFont typeface="+mj-lt"/>
              <a:buNone/>
              <a:tabLst/>
              <a:defRPr/>
            </a:pPr>
            <a:r>
              <a:rPr lang="en-GB" sz="2800" dirty="0"/>
              <a:t>As we explore new avenues, I ask:</a:t>
            </a:r>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r>
              <a:rPr lang="en-GB" sz="2800" dirty="0"/>
              <a:t>What is the role of restorative justice?</a:t>
            </a:r>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r>
              <a:rPr lang="en-GB" sz="2800" dirty="0"/>
              <a:t>What are the limitation of restorative justice?</a:t>
            </a:r>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r>
              <a:rPr lang="en-GB" sz="2800" dirty="0"/>
              <a:t>What is the role of society?</a:t>
            </a:r>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r>
              <a:rPr lang="en-GB" sz="2800" dirty="0"/>
              <a:t>What is my role?</a:t>
            </a:r>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r>
              <a:rPr lang="en-GB" sz="2800" dirty="0"/>
              <a:t>What is yours?</a:t>
            </a:r>
          </a:p>
          <a:p>
            <a:pPr marR="0" lvl="0" defTabSz="914400" eaLnBrk="1" fontAlgn="auto" latinLnBrk="0" hangingPunct="1">
              <a:lnSpc>
                <a:spcPct val="100000"/>
              </a:lnSpc>
              <a:spcBef>
                <a:spcPts val="0"/>
              </a:spcBef>
              <a:spcAft>
                <a:spcPts val="0"/>
              </a:spcAft>
              <a:buClrTx/>
              <a:buSzTx/>
              <a:tabLst/>
              <a:defRPr/>
            </a:pPr>
            <a:endParaRPr lang="en-GB" sz="2800" dirty="0"/>
          </a:p>
        </p:txBody>
      </p:sp>
    </p:spTree>
    <p:extLst>
      <p:ext uri="{BB962C8B-B14F-4D97-AF65-F5344CB8AC3E}">
        <p14:creationId xmlns:p14="http://schemas.microsoft.com/office/powerpoint/2010/main" val="2632741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pic>
        <p:nvPicPr>
          <p:cNvPr id="6" name="Picture 5"/>
          <p:cNvPicPr>
            <a:picLocks noChangeAspect="1"/>
          </p:cNvPicPr>
          <p:nvPr/>
        </p:nvPicPr>
        <p:blipFill>
          <a:blip r:embed="rId3"/>
          <a:stretch>
            <a:fillRect/>
          </a:stretch>
        </p:blipFill>
        <p:spPr>
          <a:xfrm>
            <a:off x="3059832" y="2132855"/>
            <a:ext cx="2802567" cy="3269662"/>
          </a:xfrm>
          <a:prstGeom prst="rect">
            <a:avLst/>
          </a:prstGeom>
        </p:spPr>
      </p:pic>
    </p:spTree>
    <p:extLst>
      <p:ext uri="{BB962C8B-B14F-4D97-AF65-F5344CB8AC3E}">
        <p14:creationId xmlns:p14="http://schemas.microsoft.com/office/powerpoint/2010/main" val="383725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6" name="TextBox 1"/>
          <p:cNvSpPr txBox="1">
            <a:spLocks noChangeArrowheads="1"/>
          </p:cNvSpPr>
          <p:nvPr/>
        </p:nvSpPr>
        <p:spPr bwMode="auto">
          <a:xfrm>
            <a:off x="174161" y="261363"/>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How secure is our world today?</a:t>
            </a:r>
          </a:p>
        </p:txBody>
      </p:sp>
      <p:pic>
        <p:nvPicPr>
          <p:cNvPr id="8" name="Picture 7"/>
          <p:cNvPicPr>
            <a:picLocks noChangeAspect="1"/>
          </p:cNvPicPr>
          <p:nvPr/>
        </p:nvPicPr>
        <p:blipFill>
          <a:blip r:embed="rId3"/>
          <a:stretch>
            <a:fillRect/>
          </a:stretch>
        </p:blipFill>
        <p:spPr>
          <a:xfrm>
            <a:off x="295225" y="1869599"/>
            <a:ext cx="2987040" cy="1866900"/>
          </a:xfrm>
          <a:prstGeom prst="rect">
            <a:avLst/>
          </a:prstGeom>
        </p:spPr>
      </p:pic>
      <p:pic>
        <p:nvPicPr>
          <p:cNvPr id="9" name="Picture 8"/>
          <p:cNvPicPr>
            <a:picLocks noChangeAspect="1"/>
          </p:cNvPicPr>
          <p:nvPr/>
        </p:nvPicPr>
        <p:blipFill>
          <a:blip r:embed="rId4"/>
          <a:stretch>
            <a:fillRect/>
          </a:stretch>
        </p:blipFill>
        <p:spPr>
          <a:xfrm>
            <a:off x="3445497" y="2347406"/>
            <a:ext cx="2540000" cy="1905000"/>
          </a:xfrm>
          <a:prstGeom prst="rect">
            <a:avLst/>
          </a:prstGeom>
        </p:spPr>
      </p:pic>
      <p:pic>
        <p:nvPicPr>
          <p:cNvPr id="10" name="Picture 9"/>
          <p:cNvPicPr>
            <a:picLocks noChangeAspect="1"/>
          </p:cNvPicPr>
          <p:nvPr/>
        </p:nvPicPr>
        <p:blipFill>
          <a:blip r:embed="rId5"/>
          <a:stretch>
            <a:fillRect/>
          </a:stretch>
        </p:blipFill>
        <p:spPr>
          <a:xfrm>
            <a:off x="6170475" y="1796148"/>
            <a:ext cx="2851343" cy="1904117"/>
          </a:xfrm>
          <a:prstGeom prst="rect">
            <a:avLst/>
          </a:prstGeom>
        </p:spPr>
      </p:pic>
      <p:pic>
        <p:nvPicPr>
          <p:cNvPr id="11" name="Picture 10"/>
          <p:cNvPicPr>
            <a:picLocks noChangeAspect="1"/>
          </p:cNvPicPr>
          <p:nvPr/>
        </p:nvPicPr>
        <p:blipFill>
          <a:blip r:embed="rId6"/>
          <a:stretch>
            <a:fillRect/>
          </a:stretch>
        </p:blipFill>
        <p:spPr>
          <a:xfrm>
            <a:off x="395536" y="4386035"/>
            <a:ext cx="3886200" cy="2095500"/>
          </a:xfrm>
          <a:prstGeom prst="rect">
            <a:avLst/>
          </a:prstGeom>
        </p:spPr>
      </p:pic>
      <p:pic>
        <p:nvPicPr>
          <p:cNvPr id="12" name="Picture 11"/>
          <p:cNvPicPr>
            <a:picLocks noChangeAspect="1"/>
          </p:cNvPicPr>
          <p:nvPr/>
        </p:nvPicPr>
        <p:blipFill>
          <a:blip r:embed="rId7"/>
          <a:stretch>
            <a:fillRect/>
          </a:stretch>
        </p:blipFill>
        <p:spPr>
          <a:xfrm>
            <a:off x="6005540" y="4036972"/>
            <a:ext cx="2996311" cy="1686106"/>
          </a:xfrm>
          <a:prstGeom prst="rect">
            <a:avLst/>
          </a:prstGeom>
        </p:spPr>
      </p:pic>
    </p:spTree>
    <p:extLst>
      <p:ext uri="{BB962C8B-B14F-4D97-AF65-F5344CB8AC3E}">
        <p14:creationId xmlns:p14="http://schemas.microsoft.com/office/powerpoint/2010/main" val="3472290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611560" y="2132855"/>
            <a:ext cx="8458200" cy="95410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endParaRPr lang="en-GB" sz="2800" b="1" dirty="0"/>
          </a:p>
          <a:p>
            <a:pPr marL="457200" marR="0" lvl="0" indent="-457200" defTabSz="914400" eaLnBrk="1" fontAlgn="auto" latinLnBrk="0" hangingPunct="1">
              <a:lnSpc>
                <a:spcPct val="100000"/>
              </a:lnSpc>
              <a:spcBef>
                <a:spcPts val="0"/>
              </a:spcBef>
              <a:spcAft>
                <a:spcPts val="0"/>
              </a:spcAft>
              <a:buClrTx/>
              <a:buSzTx/>
              <a:buFont typeface="Wingdings" charset="2"/>
              <a:buChar char="ü"/>
              <a:tabLst/>
              <a:defRPr/>
            </a:pPr>
            <a:endParaRPr lang="en-GB" sz="2800" dirty="0"/>
          </a:p>
        </p:txBody>
      </p:sp>
      <p:sp>
        <p:nvSpPr>
          <p:cNvPr id="6" name="TextBox 1"/>
          <p:cNvSpPr txBox="1">
            <a:spLocks noChangeArrowheads="1"/>
          </p:cNvSpPr>
          <p:nvPr/>
        </p:nvSpPr>
        <p:spPr bwMode="auto">
          <a:xfrm>
            <a:off x="174161" y="261363"/>
            <a:ext cx="8490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en-GB" altLang="en-US" dirty="0"/>
              <a:t>The new reality</a:t>
            </a:r>
          </a:p>
        </p:txBody>
      </p:sp>
      <p:pic>
        <p:nvPicPr>
          <p:cNvPr id="8" name="Picture 7"/>
          <p:cNvPicPr>
            <a:picLocks noChangeAspect="1"/>
          </p:cNvPicPr>
          <p:nvPr/>
        </p:nvPicPr>
        <p:blipFill>
          <a:blip r:embed="rId3"/>
          <a:stretch>
            <a:fillRect/>
          </a:stretch>
        </p:blipFill>
        <p:spPr>
          <a:xfrm>
            <a:off x="270411" y="1874112"/>
            <a:ext cx="2600967" cy="2425700"/>
          </a:xfrm>
          <a:prstGeom prst="rect">
            <a:avLst/>
          </a:prstGeom>
        </p:spPr>
      </p:pic>
      <p:pic>
        <p:nvPicPr>
          <p:cNvPr id="9" name="Picture 8"/>
          <p:cNvPicPr>
            <a:picLocks noChangeAspect="1"/>
          </p:cNvPicPr>
          <p:nvPr/>
        </p:nvPicPr>
        <p:blipFill>
          <a:blip r:embed="rId4"/>
          <a:stretch>
            <a:fillRect/>
          </a:stretch>
        </p:blipFill>
        <p:spPr>
          <a:xfrm>
            <a:off x="4932040" y="839062"/>
            <a:ext cx="2997200" cy="2247900"/>
          </a:xfrm>
          <a:prstGeom prst="rect">
            <a:avLst/>
          </a:prstGeom>
        </p:spPr>
      </p:pic>
      <p:pic>
        <p:nvPicPr>
          <p:cNvPr id="10" name="Picture 9"/>
          <p:cNvPicPr>
            <a:picLocks noChangeAspect="1"/>
          </p:cNvPicPr>
          <p:nvPr/>
        </p:nvPicPr>
        <p:blipFill>
          <a:blip r:embed="rId5"/>
          <a:stretch>
            <a:fillRect/>
          </a:stretch>
        </p:blipFill>
        <p:spPr>
          <a:xfrm>
            <a:off x="270411" y="4558555"/>
            <a:ext cx="3933003" cy="2214380"/>
          </a:xfrm>
          <a:prstGeom prst="rect">
            <a:avLst/>
          </a:prstGeom>
        </p:spPr>
      </p:pic>
      <p:pic>
        <p:nvPicPr>
          <p:cNvPr id="11" name="Picture 10"/>
          <p:cNvPicPr>
            <a:picLocks noChangeAspect="1"/>
          </p:cNvPicPr>
          <p:nvPr/>
        </p:nvPicPr>
        <p:blipFill>
          <a:blip r:embed="rId6"/>
          <a:stretch>
            <a:fillRect/>
          </a:stretch>
        </p:blipFill>
        <p:spPr>
          <a:xfrm>
            <a:off x="5220072" y="3547408"/>
            <a:ext cx="3235669" cy="2022293"/>
          </a:xfrm>
          <a:prstGeom prst="rect">
            <a:avLst/>
          </a:prstGeom>
        </p:spPr>
      </p:pic>
    </p:spTree>
    <p:extLst>
      <p:ext uri="{BB962C8B-B14F-4D97-AF65-F5344CB8AC3E}">
        <p14:creationId xmlns:p14="http://schemas.microsoft.com/office/powerpoint/2010/main" val="319491055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1440</TotalTime>
  <Words>1616</Words>
  <Application>Microsoft Macintosh PowerPoint</Application>
  <PresentationFormat>On-screen Show (4:3)</PresentationFormat>
  <Paragraphs>248</Paragraphs>
  <Slides>34</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ＭＳ Ｐゴシック</vt:lpstr>
      <vt:lpstr>Arial</vt:lpstr>
      <vt:lpstr>Calibri</vt:lpstr>
      <vt:lpstr>Calvert MT</vt:lpstr>
      <vt:lpstr>Frutiger LT Std</vt:lpstr>
      <vt:lpstr>Mangal</vt:lpstr>
      <vt:lpstr>Symbol</vt:lpstr>
      <vt:lpstr>Times New Roman</vt:lpstr>
      <vt:lpstr>Wingdings</vt:lpstr>
      <vt:lpstr>Tema di Office</vt:lpstr>
      <vt:lpstr>      Restorative Justice &amp; Radicalisation: From theory to practice 2nd Biennial International conference on Restorative Justice, Tehran, Iran (4-5 May 2018)  Dr. Theo Gavrielides Founder &amp; Director IARS International Institute RJ4All Institute YEIP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(font: Calvert MT Bold – pt 40/44 – colour: white)</dc:title>
  <dc:creator>RSeneca</dc:creator>
  <cp:lastModifiedBy>Theo Gavrielides</cp:lastModifiedBy>
  <cp:revision>33</cp:revision>
  <dcterms:created xsi:type="dcterms:W3CDTF">2017-11-02T11:50:49Z</dcterms:created>
  <dcterms:modified xsi:type="dcterms:W3CDTF">2018-05-01T05:25:28Z</dcterms:modified>
</cp:coreProperties>
</file>